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5"/>
  </p:notesMasterIdLst>
  <p:sldIdLst>
    <p:sldId id="1124" r:id="rId2"/>
    <p:sldId id="1097" r:id="rId3"/>
    <p:sldId id="1074" r:id="rId4"/>
    <p:sldId id="1117" r:id="rId5"/>
    <p:sldId id="1076" r:id="rId6"/>
    <p:sldId id="1118" r:id="rId7"/>
    <p:sldId id="1077" r:id="rId8"/>
    <p:sldId id="1078" r:id="rId9"/>
    <p:sldId id="1115" r:id="rId10"/>
    <p:sldId id="1101" r:id="rId11"/>
    <p:sldId id="1119" r:id="rId12"/>
    <p:sldId id="1120" r:id="rId13"/>
    <p:sldId id="1103" r:id="rId14"/>
    <p:sldId id="1116" r:id="rId15"/>
    <p:sldId id="1122" r:id="rId16"/>
    <p:sldId id="1123" r:id="rId17"/>
    <p:sldId id="1104" r:id="rId18"/>
    <p:sldId id="1105" r:id="rId19"/>
    <p:sldId id="1106" r:id="rId20"/>
    <p:sldId id="1107" r:id="rId21"/>
    <p:sldId id="1121" r:id="rId22"/>
    <p:sldId id="1108" r:id="rId23"/>
    <p:sldId id="1109" r:id="rId24"/>
    <p:sldId id="1110" r:id="rId25"/>
    <p:sldId id="1111" r:id="rId26"/>
    <p:sldId id="1112" r:id="rId27"/>
    <p:sldId id="1113" r:id="rId28"/>
    <p:sldId id="1114" r:id="rId29"/>
    <p:sldId id="1079" r:id="rId30"/>
    <p:sldId id="1080" r:id="rId31"/>
    <p:sldId id="1081" r:id="rId32"/>
    <p:sldId id="1083" r:id="rId33"/>
    <p:sldId id="1085" r:id="rId34"/>
    <p:sldId id="1086" r:id="rId35"/>
    <p:sldId id="1087" r:id="rId36"/>
    <p:sldId id="1088" r:id="rId37"/>
    <p:sldId id="1089" r:id="rId38"/>
    <p:sldId id="1090" r:id="rId39"/>
    <p:sldId id="1091" r:id="rId40"/>
    <p:sldId id="1092" r:id="rId41"/>
    <p:sldId id="1093" r:id="rId42"/>
    <p:sldId id="1098" r:id="rId43"/>
    <p:sldId id="1099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660066"/>
    <a:srgbClr val="996633"/>
    <a:srgbClr val="6666FF"/>
    <a:srgbClr val="3366FF"/>
    <a:srgbClr val="CCFF99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97" autoAdjust="0"/>
    <p:restoredTop sz="93011" autoAdjust="0"/>
  </p:normalViewPr>
  <p:slideViewPr>
    <p:cSldViewPr>
      <p:cViewPr varScale="1">
        <p:scale>
          <a:sx n="78" d="100"/>
          <a:sy n="78" d="100"/>
        </p:scale>
        <p:origin x="1867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9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9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89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9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4216FEE-3770-4880-8B28-8E4CA9D3E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63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D3DD0D-4BC6-416F-B001-4E71BD223C3D}" type="slidenum">
              <a:rPr lang="en-US" sz="1300" b="0" i="0"/>
              <a:pPr/>
              <a:t>1</a:t>
            </a:fld>
            <a:endParaRPr lang="en-US" sz="1300" b="0" i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583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10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67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80C558BC-85D5-4C8A-9A22-DCABC94340F7}" type="slidenum">
              <a:rPr lang="en-US" sz="1200" b="0"/>
              <a:pPr algn="r" eaLnBrk="1" hangingPunct="1"/>
              <a:t>11</a:t>
            </a:fld>
            <a:endParaRPr lang="en-US" sz="1200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814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12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50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13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493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14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891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15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0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16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76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17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98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18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921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19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3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A01FDE-D942-4917-9E97-D74053EC3A22}" type="slidenum">
              <a:rPr lang="en-US" sz="1200" b="0">
                <a:latin typeface="Times New Roman" panose="02020603050405020304" pitchFamily="18" charset="0"/>
              </a:rPr>
              <a:pPr/>
              <a:t>2</a:t>
            </a:fld>
            <a:endParaRPr lang="en-US" sz="1200" b="0">
              <a:latin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1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20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897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6D52601-A1D8-49EA-8F19-5AEE043AF72C}" type="slidenum">
              <a:rPr lang="en-US" sz="1200" b="0"/>
              <a:pPr algn="r" eaLnBrk="1" hangingPunct="1"/>
              <a:t>21</a:t>
            </a:fld>
            <a:endParaRPr 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463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6D52601-A1D8-49EA-8F19-5AEE043AF72C}" type="slidenum">
              <a:rPr lang="en-US" sz="1200" b="0"/>
              <a:pPr algn="r" eaLnBrk="1" hangingPunct="1"/>
              <a:t>22</a:t>
            </a:fld>
            <a:endParaRPr 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652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6D52601-A1D8-49EA-8F19-5AEE043AF72C}" type="slidenum">
              <a:rPr lang="en-US" sz="1200" b="0"/>
              <a:pPr algn="r" eaLnBrk="1" hangingPunct="1"/>
              <a:t>23</a:t>
            </a:fld>
            <a:endParaRPr 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40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6D52601-A1D8-49EA-8F19-5AEE043AF72C}" type="slidenum">
              <a:rPr lang="en-US" sz="1200" b="0"/>
              <a:pPr algn="r" eaLnBrk="1" hangingPunct="1"/>
              <a:t>24</a:t>
            </a:fld>
            <a:endParaRPr 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01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6D52601-A1D8-49EA-8F19-5AEE043AF72C}" type="slidenum">
              <a:rPr lang="en-US" sz="1200" b="0"/>
              <a:pPr algn="r" eaLnBrk="1" hangingPunct="1"/>
              <a:t>25</a:t>
            </a:fld>
            <a:endParaRPr 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71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6D52601-A1D8-49EA-8F19-5AEE043AF72C}" type="slidenum">
              <a:rPr lang="en-US" sz="1200" b="0"/>
              <a:pPr algn="r" eaLnBrk="1" hangingPunct="1"/>
              <a:t>26</a:t>
            </a:fld>
            <a:endParaRPr 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85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6D52601-A1D8-49EA-8F19-5AEE043AF72C}" type="slidenum">
              <a:rPr lang="en-US" sz="1200" b="0"/>
              <a:pPr algn="r" eaLnBrk="1" hangingPunct="1"/>
              <a:t>27</a:t>
            </a:fld>
            <a:endParaRPr 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35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6D52601-A1D8-49EA-8F19-5AEE043AF72C}" type="slidenum">
              <a:rPr lang="en-US" sz="1200" b="0"/>
              <a:pPr algn="r" eaLnBrk="1" hangingPunct="1"/>
              <a:t>28</a:t>
            </a:fld>
            <a:endParaRPr 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593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C0CD100E-E4D2-4A3B-AC00-A4775739DBF9}" type="slidenum">
              <a:rPr lang="en-US" sz="1200" b="0"/>
              <a:pPr algn="r" eaLnBrk="1" hangingPunct="1"/>
              <a:t>29</a:t>
            </a:fld>
            <a:endParaRPr lang="en-US" sz="1200" b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36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6062C0-EE42-42AD-993B-7C880C742918}" type="slidenum">
              <a:rPr lang="en-US" sz="1200" b="0"/>
              <a:pPr algn="r" eaLnBrk="1" hangingPunct="1"/>
              <a:t>3</a:t>
            </a:fld>
            <a:endParaRPr lang="en-US" sz="1200" b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397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5F4D12AB-FFBC-4A17-8A7D-877EBA0DAA1A}" type="slidenum">
              <a:rPr lang="en-US" sz="1200" b="0"/>
              <a:pPr algn="r" eaLnBrk="1" hangingPunct="1"/>
              <a:t>30</a:t>
            </a:fld>
            <a:endParaRPr lang="en-US" sz="1200" b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419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6339EEC0-5373-4F3B-91FA-2455D0836233}" type="slidenum">
              <a:rPr lang="en-US" sz="1200" b="0"/>
              <a:pPr algn="r" eaLnBrk="1" hangingPunct="1"/>
              <a:t>31</a:t>
            </a:fld>
            <a:endParaRPr lang="en-US" sz="1200" b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783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4E1A5E98-3C88-4E1C-917E-C64E9764D1B2}" type="slidenum">
              <a:rPr lang="en-US" sz="1200" b="0"/>
              <a:pPr algn="r" eaLnBrk="1" hangingPunct="1"/>
              <a:t>32</a:t>
            </a:fld>
            <a:endParaRPr lang="en-US" sz="1200" b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74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3E1808C3-1A6F-4577-A1D7-6E1EE73135E8}" type="slidenum">
              <a:rPr lang="en-US" sz="1200" b="0"/>
              <a:pPr algn="r" eaLnBrk="1" hangingPunct="1"/>
              <a:t>33</a:t>
            </a:fld>
            <a:endParaRPr lang="en-US" sz="1200" b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986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4AA93BB3-01A3-42C0-8EFE-EE6660A50EA5}" type="slidenum">
              <a:rPr lang="en-US" sz="1200" b="0"/>
              <a:pPr algn="r" eaLnBrk="1" hangingPunct="1"/>
              <a:t>34</a:t>
            </a:fld>
            <a:endParaRPr lang="en-US" sz="1200" b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15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73D9BA16-FCE3-47E5-9B73-E62AF32620FB}" type="slidenum">
              <a:rPr lang="en-US" sz="1200" b="0"/>
              <a:pPr algn="r" eaLnBrk="1" hangingPunct="1"/>
              <a:t>35</a:t>
            </a:fld>
            <a:endParaRPr lang="en-US" sz="1200" b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04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BE1D48A-A1B3-49FD-A509-F78AFDE1DB1A}" type="slidenum">
              <a:rPr lang="en-US" sz="1200" b="0"/>
              <a:pPr algn="r" eaLnBrk="1" hangingPunct="1"/>
              <a:t>36</a:t>
            </a:fld>
            <a:endParaRPr lang="en-US" sz="1200" b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47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90A4DCA0-8738-4ABC-84EC-84D0C94B676F}" type="slidenum">
              <a:rPr lang="en-US" sz="1200" b="0"/>
              <a:pPr algn="r" eaLnBrk="1" hangingPunct="1"/>
              <a:t>37</a:t>
            </a:fld>
            <a:endParaRPr lang="en-US" sz="1200" b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14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77B1CBE6-6936-46FE-A8B4-8D9CE148CFDE}" type="slidenum">
              <a:rPr lang="en-US" sz="1200" b="0"/>
              <a:pPr algn="r" eaLnBrk="1" hangingPunct="1"/>
              <a:t>38</a:t>
            </a:fld>
            <a:endParaRPr lang="en-US" sz="1200" b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65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61A39B05-2C00-4C93-959F-ABED037640D4}" type="slidenum">
              <a:rPr lang="en-US" sz="1200" b="0"/>
              <a:pPr algn="r" eaLnBrk="1" hangingPunct="1"/>
              <a:t>39</a:t>
            </a:fld>
            <a:endParaRPr lang="en-US" sz="1200" b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50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6062C0-EE42-42AD-993B-7C880C742918}" type="slidenum">
              <a:rPr lang="en-US" sz="1200" b="0"/>
              <a:pPr algn="r" eaLnBrk="1" hangingPunct="1"/>
              <a:t>4</a:t>
            </a:fld>
            <a:endParaRPr lang="en-US" sz="1200" b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24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6D52601-A1D8-49EA-8F19-5AEE043AF72C}" type="slidenum">
              <a:rPr lang="en-US" sz="1200" b="0"/>
              <a:pPr algn="r" eaLnBrk="1" hangingPunct="1"/>
              <a:t>40</a:t>
            </a:fld>
            <a:endParaRPr 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61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8EAE278D-38C5-41CB-B871-2AD28374D528}" type="slidenum">
              <a:rPr lang="en-US" sz="1200" b="0"/>
              <a:pPr algn="r" eaLnBrk="1" hangingPunct="1"/>
              <a:t>41</a:t>
            </a:fld>
            <a:endParaRPr lang="en-US" sz="1200" b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72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1.#</a:t>
            </a:r>
          </a:p>
        </p:txBody>
      </p:sp>
      <p:sp>
        <p:nvSpPr>
          <p:cNvPr id="88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76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69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52F2F4D-459B-491B-B8D2-6A68230F6690}" type="slidenum">
              <a:rPr lang="en-US" sz="1200" b="0"/>
              <a:pPr algn="r" eaLnBrk="1" hangingPunct="1"/>
              <a:t>5</a:t>
            </a:fld>
            <a:endParaRPr lang="en-US" sz="1200" b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11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2EB10AA6-0075-42D2-A1EF-96DD476610AD}" type="slidenum">
              <a:rPr lang="en-US" sz="1200" b="0"/>
              <a:pPr algn="r" eaLnBrk="1" hangingPunct="1"/>
              <a:t>6</a:t>
            </a:fld>
            <a:endParaRPr lang="en-US" sz="1200" b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60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2EB10AA6-0075-42D2-A1EF-96DD476610AD}" type="slidenum">
              <a:rPr lang="en-US" sz="1200" b="0"/>
              <a:pPr algn="r" eaLnBrk="1" hangingPunct="1"/>
              <a:t>7</a:t>
            </a:fld>
            <a:endParaRPr lang="en-US" sz="1200" b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9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8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7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FB7D32-7311-4CBE-BB46-E3D18F185FC2}" type="slidenum">
              <a:rPr lang="en-US" sz="1200" b="0"/>
              <a:pPr algn="r" eaLnBrk="1" hangingPunct="1"/>
              <a:t>9</a:t>
            </a:fld>
            <a:endParaRPr 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0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smtClean="0"/>
            </a:p>
          </p:txBody>
        </p:sp>
      </p:grp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400" b="0" smtClean="0">
                <a:latin typeface="McGrawHill-Italic" pitchFamily="2" charset="0"/>
              </a:rPr>
              <a:t>McGraw-Hill</a:t>
            </a:r>
            <a:endParaRPr lang="en-US" altLang="en-US" sz="2400" b="0" smtClean="0">
              <a:latin typeface="Times New Roman" panose="02020603050405020304" pitchFamily="18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Char char="©"/>
              <a:defRPr/>
            </a:pPr>
            <a:r>
              <a:rPr lang="en-US" altLang="en-US" sz="1400" b="0" smtClean="0">
                <a:latin typeface="McGrawHill-Italic" pitchFamily="2" charset="0"/>
              </a:rPr>
              <a:t>The McGraw-Hill Companies, Inc., 2000</a:t>
            </a:r>
            <a:endParaRPr lang="en-US" altLang="en-US" sz="2400" b="0" smtClean="0">
              <a:latin typeface="Times New Roman" panose="02020603050405020304" pitchFamily="18" charset="0"/>
            </a:endParaRPr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Footer Placeholder 1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Rectangle 1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algn="r">
              <a:defRPr sz="14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37E38D6B-50D4-44B2-888B-54D5B3A7C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9232A119-6E9D-4F5F-9028-2EFBCF200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7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D3FB19E6-D9C4-498F-AB03-B09ABF309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5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FB89554C-B06D-468E-8434-1C3D2B08B8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2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A9B35F3C-81B1-4208-8218-1C8D1E28E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4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FE5E9AF6-5D0C-4F78-8278-130E25517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6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B2613797-3B8A-4E19-AD5E-3EC64F253E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F6666C9C-AFC6-4535-AF3B-1B2BD4951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4731BE46-9004-4037-B468-8F1B63EB6D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8BBE0C1E-DC7D-4D5F-82F0-21A84B4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1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14.</a:t>
            </a:r>
            <a:fld id="{6E6F4782-83AD-43EB-80BC-FFC3E9EFE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8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6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76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14.</a:t>
            </a:r>
            <a:fld id="{7947F8AC-C50A-4585-9236-213F0F982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458200" y="6600825"/>
            <a:ext cx="8382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00FF"/>
                </a:solidFill>
                <a:latin typeface="Times New Roman" pitchFamily="18" charset="0"/>
              </a:rPr>
              <a:t>IIT, JU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839200" y="1143000"/>
            <a:ext cx="346249" cy="441960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sz="1050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latin typeface="Times New Roman" pitchFamily="18" charset="0"/>
              </a:rPr>
              <a:t>Prepared by</a:t>
            </a:r>
            <a:r>
              <a:rPr lang="en-US" sz="1050" dirty="0">
                <a:latin typeface="Times New Roman" pitchFamily="18" charset="0"/>
              </a:rPr>
              <a:t>: </a:t>
            </a:r>
            <a:r>
              <a:rPr lang="en-US" sz="1050" dirty="0">
                <a:ln>
                  <a:solidFill>
                    <a:schemeClr val="tx1"/>
                  </a:solidFill>
                </a:ln>
                <a:latin typeface="Times New Roman" pitchFamily="18" charset="0"/>
              </a:rPr>
              <a:t>K M Akkas Ali</a:t>
            </a:r>
            <a:r>
              <a:rPr lang="en-US" sz="1050" dirty="0">
                <a:latin typeface="Times New Roman" pitchFamily="18" charset="0"/>
              </a:rPr>
              <a:t>, </a:t>
            </a:r>
            <a:r>
              <a:rPr lang="en-US" sz="105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imes New Roman" pitchFamily="18" charset="0"/>
              </a:rPr>
              <a:t>Professor</a:t>
            </a:r>
            <a:r>
              <a:rPr lang="en-US" sz="1050" dirty="0">
                <a:solidFill>
                  <a:srgbClr val="FF0000"/>
                </a:solidFill>
                <a:latin typeface="Times New Roman" pitchFamily="18" charset="0"/>
              </a:rPr>
              <a:t>,</a:t>
            </a:r>
            <a:r>
              <a:rPr lang="en-US" sz="1050" dirty="0">
                <a:latin typeface="Times New Roman" pitchFamily="18" charset="0"/>
              </a:rPr>
              <a:t> IIT, </a:t>
            </a:r>
            <a:r>
              <a:rPr lang="en-US" sz="1050" dirty="0">
                <a:ln>
                  <a:solidFill>
                    <a:srgbClr val="00CC00"/>
                  </a:solidFill>
                </a:ln>
                <a:latin typeface="Times New Roman" pitchFamily="18" charset="0"/>
              </a:rPr>
              <a:t>JU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4462"/>
            <a:ext cx="914400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76200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2"/>
          <p:cNvSpPr>
            <a:spLocks noChangeArrowheads="1"/>
          </p:cNvSpPr>
          <p:nvPr/>
        </p:nvSpPr>
        <p:spPr bwMode="auto">
          <a:xfrm>
            <a:off x="14288" y="3285683"/>
            <a:ext cx="91440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2800" i="0" dirty="0" smtClean="0">
                <a:solidFill>
                  <a:srgbClr val="00CC00"/>
                </a:solidFill>
                <a:cs typeface="Times New Roman" panose="02020603050405020304" pitchFamily="18" charset="0"/>
              </a:rPr>
              <a:t>PMIT-6204</a:t>
            </a:r>
            <a:r>
              <a:rPr lang="en-US" sz="2800" i="0" dirty="0" smtClean="0">
                <a:solidFill>
                  <a:srgbClr val="00CC00"/>
                </a:solidFill>
                <a:latin typeface="Old English Text MT" panose="03040902040508030806" pitchFamily="66" charset="0"/>
              </a:rPr>
              <a:t>: </a:t>
            </a:r>
            <a:r>
              <a:rPr lang="en-US" sz="2800" i="0" dirty="0" smtClean="0">
                <a:ln>
                  <a:solidFill>
                    <a:srgbClr val="3333FF"/>
                  </a:solidFill>
                </a:ln>
                <a:solidFill>
                  <a:srgbClr val="3333FF"/>
                </a:solidFill>
                <a:latin typeface="Old English Text MT" panose="03040902040508030806" pitchFamily="66" charset="0"/>
              </a:rPr>
              <a:t>Cryptography &amp; Steganography</a:t>
            </a:r>
            <a:endParaRPr lang="en-US" sz="2800" i="0" dirty="0">
              <a:ln>
                <a:solidFill>
                  <a:srgbClr val="3333FF"/>
                </a:solidFill>
              </a:ln>
              <a:solidFill>
                <a:srgbClr val="3333FF"/>
              </a:solidFill>
              <a:latin typeface="Old English Text MT" panose="03040902040508030806" pitchFamily="66" charset="0"/>
            </a:endParaRPr>
          </a:p>
          <a:p>
            <a:pPr algn="ctr">
              <a:lnSpc>
                <a:spcPct val="80000"/>
              </a:lnSpc>
            </a:pPr>
            <a:r>
              <a:rPr lang="en-US" sz="1500" i="0" dirty="0">
                <a:solidFill>
                  <a:srgbClr val="FF0000"/>
                </a:solidFill>
              </a:rPr>
              <a:t>for</a:t>
            </a:r>
            <a:r>
              <a:rPr lang="en-US" i="0" dirty="0">
                <a:solidFill>
                  <a:srgbClr val="00B050"/>
                </a:solidFill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sz="2000" i="0" dirty="0">
                <a:latin typeface="Arial Black" panose="020B0A04020102020204" pitchFamily="34" charset="0"/>
              </a:rPr>
              <a:t>3rd Semester of PMIT Program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09600" y="5152072"/>
            <a:ext cx="56388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i="0" dirty="0">
                <a:solidFill>
                  <a:srgbClr val="FF0000"/>
                </a:solidFill>
                <a:latin typeface="Arial" panose="020B0604020202020204" pitchFamily="34" charset="0"/>
              </a:rPr>
              <a:t>Prepared by:</a:t>
            </a:r>
          </a:p>
          <a:p>
            <a:pPr marL="457200">
              <a:defRPr/>
            </a:pPr>
            <a:r>
              <a:rPr lang="en-US" sz="2000" i="0" dirty="0">
                <a:latin typeface="Arial" panose="020B0604020202020204" pitchFamily="34" charset="0"/>
              </a:rPr>
              <a:t>Professor K M </a:t>
            </a:r>
            <a:r>
              <a:rPr lang="en-US" sz="2000" i="0" dirty="0" err="1">
                <a:latin typeface="Arial" panose="020B0604020202020204" pitchFamily="34" charset="0"/>
              </a:rPr>
              <a:t>Akkas</a:t>
            </a:r>
            <a:r>
              <a:rPr lang="en-US" sz="2000" i="0" dirty="0">
                <a:latin typeface="Arial" panose="020B0604020202020204" pitchFamily="34" charset="0"/>
              </a:rPr>
              <a:t> Ali</a:t>
            </a:r>
          </a:p>
          <a:p>
            <a:pPr marL="457200">
              <a:defRPr/>
            </a:pPr>
            <a:r>
              <a:rPr lang="en-US" sz="1000" i="0" dirty="0">
                <a:solidFill>
                  <a:srgbClr val="0000FF"/>
                </a:solidFill>
                <a:latin typeface="Arial" panose="020B0604020202020204" pitchFamily="34" charset="0"/>
              </a:rPr>
              <a:t>akkas_khan@yahoo.com, akkas@juniv.edu</a:t>
            </a:r>
          </a:p>
          <a:p>
            <a:pPr marL="457200">
              <a:defRPr/>
            </a:pPr>
            <a:r>
              <a:rPr lang="en-US" sz="2000" i="0" dirty="0" smtClean="0">
                <a:solidFill>
                  <a:srgbClr val="3333FF"/>
                </a:solidFill>
                <a:latin typeface="Arial" panose="020B0604020202020204" pitchFamily="34" charset="0"/>
              </a:rPr>
              <a:t>Institute </a:t>
            </a:r>
            <a:r>
              <a:rPr lang="en-US" sz="2000" i="0" dirty="0">
                <a:solidFill>
                  <a:srgbClr val="3333FF"/>
                </a:solidFill>
                <a:latin typeface="Arial" panose="020B0604020202020204" pitchFamily="34" charset="0"/>
              </a:rPr>
              <a:t>of Information Technology (IIT) </a:t>
            </a:r>
          </a:p>
          <a:p>
            <a:pPr marL="457200">
              <a:defRPr/>
            </a:pPr>
            <a:r>
              <a:rPr lang="en-US" sz="2000" i="0" dirty="0">
                <a:solidFill>
                  <a:srgbClr val="00CC00"/>
                </a:solidFill>
                <a:latin typeface="Arial" panose="020B0604020202020204" pitchFamily="34" charset="0"/>
              </a:rPr>
              <a:t>Jahangirnagar University, Dhaka-1342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23900" y="4292158"/>
            <a:ext cx="7696200" cy="90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i="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Lecture File:  </a:t>
            </a:r>
            <a:r>
              <a:rPr lang="en-US" sz="2400" i="0" u="sng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08</a:t>
            </a:r>
            <a:endParaRPr lang="en-US" sz="2400" i="0" u="sng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100" u="sng" dirty="0">
              <a:solidFill>
                <a:srgbClr val="0070C0"/>
              </a:solidFill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sz="2400" i="0" dirty="0">
                <a:ln>
                  <a:solidFill>
                    <a:srgbClr val="FF00FF"/>
                  </a:solidFill>
                </a:ln>
                <a:solidFill>
                  <a:srgbClr val="3333FF"/>
                </a:solidFill>
                <a:latin typeface="Arial" charset="0"/>
              </a:rPr>
              <a:t>Advanced Encryption Standard (AES)</a:t>
            </a:r>
          </a:p>
        </p:txBody>
      </p:sp>
    </p:spTree>
    <p:extLst>
      <p:ext uri="{BB962C8B-B14F-4D97-AF65-F5344CB8AC3E}">
        <p14:creationId xmlns:p14="http://schemas.microsoft.com/office/powerpoint/2010/main" val="24137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10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17"/>
          <p:cNvSpPr>
            <a:spLocks noChangeArrowheads="1"/>
          </p:cNvSpPr>
          <p:nvPr/>
        </p:nvSpPr>
        <p:spPr bwMode="auto">
          <a:xfrm>
            <a:off x="76200" y="533400"/>
            <a:ext cx="876300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Let us know how data is being stored during the process of AES  encryption. </a:t>
            </a:r>
          </a:p>
          <a:p>
            <a:pPr marL="509588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The plaintext block </a:t>
            </a:r>
            <a:r>
              <a:rPr lang="en-US" sz="2000" dirty="0"/>
              <a:t>to be encrypted is just a sequence of 128 bits. </a:t>
            </a:r>
            <a:endParaRPr lang="en-US" sz="2000" dirty="0" smtClean="0"/>
          </a:p>
          <a:p>
            <a:pPr marL="509588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AES </a:t>
            </a:r>
            <a:r>
              <a:rPr lang="en-US" sz="2000" dirty="0"/>
              <a:t>works with byte </a:t>
            </a:r>
            <a:r>
              <a:rPr lang="en-US" sz="2000" dirty="0" smtClean="0"/>
              <a:t>quantities. So at first, we convert </a:t>
            </a:r>
            <a:r>
              <a:rPr lang="en-US" sz="2000" dirty="0"/>
              <a:t>the 128 bits into 16 bytes. </a:t>
            </a:r>
            <a:endParaRPr lang="en-US" sz="2000" dirty="0" smtClean="0"/>
          </a:p>
          <a:p>
            <a:pPr marL="509588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These 16 bytes of plaintext data is arranged in a 4 x 4 matrix format which is known as state array. </a:t>
            </a:r>
          </a:p>
          <a:p>
            <a:pPr marL="509588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Each round takes the state array as input and gives corresponding  output of 4 x 4 matrix.</a:t>
            </a:r>
          </a:p>
          <a:p>
            <a:pPr marL="509588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At </a:t>
            </a:r>
            <a:r>
              <a:rPr lang="en-US" sz="2000" dirty="0"/>
              <a:t>the start of the encryption, the 16 bytes of data, numbered </a:t>
            </a:r>
            <a:r>
              <a:rPr lang="en-US" sz="2000" dirty="0" smtClean="0"/>
              <a:t>are </a:t>
            </a:r>
            <a:r>
              <a:rPr lang="en-US" sz="2000" dirty="0"/>
              <a:t>loaded into the array as shown in </a:t>
            </a:r>
            <a:r>
              <a:rPr lang="en-US" sz="2000" dirty="0" smtClean="0"/>
              <a:t>Table where each cell corresponds to one byte. </a:t>
            </a:r>
            <a:endParaRPr lang="en-US" sz="2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Manner of Storing Input Data: Block-to-State Conversion</a:t>
            </a:r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664" y="4797278"/>
            <a:ext cx="1999736" cy="1953094"/>
          </a:xfrm>
          <a:prstGeom prst="rect">
            <a:avLst/>
          </a:prstGeom>
        </p:spPr>
      </p:pic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0" y="5029200"/>
            <a:ext cx="668706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09588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4 bytes (i.e., 32 bits) make one word, so each state array has 4 words.</a:t>
            </a:r>
            <a:endParaRPr lang="en-US" sz="2000" b="0" dirty="0"/>
          </a:p>
          <a:p>
            <a:pPr marL="509588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b="0" dirty="0" smtClean="0"/>
          </a:p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34987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B8C1D2E3-983D-4580-8428-E8B6C1F4D988}" type="slidenum">
              <a:rPr lang="en-US" sz="1200"/>
              <a:pPr eaLnBrk="1" hangingPunct="1"/>
              <a:t>11</a:t>
            </a:fld>
            <a:endParaRPr lang="en-US" sz="1200"/>
          </a:p>
        </p:txBody>
      </p:sp>
      <p:pic>
        <p:nvPicPr>
          <p:cNvPr id="26627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Manner of Storing Input Data: Block-to-State Conversion</a:t>
            </a:r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629" name="Rectangle 17"/>
          <p:cNvSpPr>
            <a:spLocks noChangeArrowheads="1"/>
          </p:cNvSpPr>
          <p:nvPr/>
        </p:nvSpPr>
        <p:spPr bwMode="auto">
          <a:xfrm>
            <a:off x="76200" y="447288"/>
            <a:ext cx="8763000" cy="26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Example: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 us see how </a:t>
            </a:r>
            <a:r>
              <a:rPr lang="en-US" sz="15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16-character block </a:t>
            </a: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be shown as a 4 x 4 matrix.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Assume that the text block is “AES uses a matrix”.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</a:t>
            </a: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two bogus characters at the end </a:t>
            </a: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get “AESUSESAMATRIX</a:t>
            </a:r>
            <a:r>
              <a:rPr lang="en-US" sz="1500" b="0" dirty="0">
                <a:solidFill>
                  <a:srgbClr val="00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</a:t>
            </a: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Now we </a:t>
            </a: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replace each character with a decimal integer between 00 and 25</a:t>
            </a: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then show each byte as an integer with two hexadecimal digits. For example, the character “S” is first changed to 18 and then written as 12</a:t>
            </a:r>
            <a:r>
              <a:rPr lang="en-US" sz="1500" b="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hexadecimal. The state matrix is then filled up, </a:t>
            </a:r>
            <a:r>
              <a:rPr lang="en-US" sz="15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column by column</a:t>
            </a:r>
            <a:r>
              <a:rPr lang="en-US" sz="15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as shown in the figure below.</a:t>
            </a:r>
          </a:p>
        </p:txBody>
      </p:sp>
      <p:sp>
        <p:nvSpPr>
          <p:cNvPr id="26630" name="Text Box 13"/>
          <p:cNvSpPr txBox="1">
            <a:spLocks noChangeArrowheads="1"/>
          </p:cNvSpPr>
          <p:nvPr/>
        </p:nvSpPr>
        <p:spPr bwMode="auto">
          <a:xfrm>
            <a:off x="2819400" y="6427788"/>
            <a:ext cx="41798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70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Figure: </a:t>
            </a:r>
            <a:r>
              <a:rPr lang="en-US" sz="17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Changing plaintext to state</a:t>
            </a:r>
          </a:p>
        </p:txBody>
      </p:sp>
      <p:pic>
        <p:nvPicPr>
          <p:cNvPr id="26631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3857625"/>
            <a:ext cx="8308975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94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12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Steps in AES Encryption Process</a:t>
            </a:r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341" name="Rectangle 17"/>
          <p:cNvSpPr>
            <a:spLocks noChangeArrowheads="1"/>
          </p:cNvSpPr>
          <p:nvPr/>
        </p:nvSpPr>
        <p:spPr bwMode="auto">
          <a:xfrm>
            <a:off x="76200" y="533400"/>
            <a:ext cx="8763000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2000" b="0" dirty="0" smtClean="0"/>
              <a:t>The AES encryption </a:t>
            </a:r>
            <a:r>
              <a:rPr lang="en-US" sz="2000" b="0" dirty="0"/>
              <a:t>process uses a set of specially derived keys called round keys. </a:t>
            </a:r>
            <a:r>
              <a:rPr lang="en-US" sz="2000" b="0" dirty="0" smtClean="0"/>
              <a:t>Along </a:t>
            </a:r>
            <a:r>
              <a:rPr lang="en-US" sz="2000" b="0" dirty="0"/>
              <a:t>with other </a:t>
            </a:r>
            <a:r>
              <a:rPr lang="en-US" sz="2000" b="0" dirty="0" smtClean="0"/>
              <a:t>operations, these round keys are applied </a:t>
            </a:r>
            <a:r>
              <a:rPr lang="en-US" sz="2000" b="0" dirty="0"/>
              <a:t>on an array of data that holds exactly one block of </a:t>
            </a:r>
            <a:r>
              <a:rPr lang="en-US" sz="2000" b="0" dirty="0" smtClean="0"/>
              <a:t>data that is </a:t>
            </a:r>
            <a:r>
              <a:rPr lang="en-US" sz="2000" b="0" dirty="0"/>
              <a:t>to be encrypted. 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steps in the encryption of AES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128-bit block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listed below: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Derive the set of round keys from the cipher key.</a:t>
            </a:r>
          </a:p>
          <a:p>
            <a:pPr marL="9144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Initialize the state array with the block data (plaintext).</a:t>
            </a:r>
          </a:p>
          <a:p>
            <a:pPr marL="9144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initial round key to the starting state array.</a:t>
            </a:r>
          </a:p>
          <a:p>
            <a:pPr marL="9144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 nine rounds of state manipulation.</a:t>
            </a:r>
          </a:p>
          <a:p>
            <a:pPr marL="9144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 the tenth and final round of state manipulation</a:t>
            </a:r>
            <a:r>
              <a:rPr lang="en-US" sz="1800" b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18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Note:</a:t>
            </a:r>
          </a:p>
          <a:p>
            <a:pPr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The </a:t>
            </a:r>
            <a:r>
              <a:rPr lang="en-US" sz="1800" dirty="0"/>
              <a:t>reason that the rounds have been listed as "nine followed by a final tenth round" is because the tenth round involves a slightly different manipulation from the others.</a:t>
            </a:r>
            <a:endParaRPr lang="en-US" sz="18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62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Simplified Block Diagram of AES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3400"/>
            <a:ext cx="883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9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14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Simplified Block Diagram of AES</a:t>
            </a:r>
          </a:p>
        </p:txBody>
      </p:sp>
      <p:sp>
        <p:nvSpPr>
          <p:cNvPr id="14341" name="Rectangle 17"/>
          <p:cNvSpPr>
            <a:spLocks noChangeArrowheads="1"/>
          </p:cNvSpPr>
          <p:nvPr/>
        </p:nvSpPr>
        <p:spPr bwMode="auto">
          <a:xfrm>
            <a:off x="76200" y="394105"/>
            <a:ext cx="876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dirty="0" smtClean="0"/>
              <a:t>Four </a:t>
            </a:r>
            <a:r>
              <a:rPr lang="en-US" sz="2000" dirty="0"/>
              <a:t>operations are required </a:t>
            </a:r>
            <a:r>
              <a:rPr lang="en-US" sz="2000" dirty="0" smtClean="0"/>
              <a:t>in each round:</a:t>
            </a:r>
            <a:endParaRPr lang="en-US" sz="20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8" y="-36954116"/>
            <a:ext cx="24" cy="807662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794" y="1188320"/>
            <a:ext cx="7173406" cy="54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570293"/>
            <a:ext cx="7296150" cy="2514600"/>
          </a:xfrm>
          <a:prstGeom prst="rect">
            <a:avLst/>
          </a:prstGeom>
        </p:spPr>
      </p:pic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15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Pre-round Operations in AES 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341" name="Rectangle 17"/>
          <p:cNvSpPr>
            <a:spLocks noChangeArrowheads="1"/>
          </p:cNvSpPr>
          <p:nvPr/>
        </p:nvSpPr>
        <p:spPr bwMode="auto">
          <a:xfrm>
            <a:off x="76200" y="394105"/>
            <a:ext cx="8763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dirty="0" smtClean="0"/>
              <a:t>In the very beginning, the plaintext state array is </a:t>
            </a:r>
            <a:r>
              <a:rPr lang="en-US" sz="2000" b="0" dirty="0" err="1" smtClean="0"/>
              <a:t>Exor-ed</a:t>
            </a:r>
            <a:r>
              <a:rPr lang="en-US" sz="2000" b="0" dirty="0" smtClean="0"/>
              <a:t> with the initial round key K</a:t>
            </a:r>
            <a:r>
              <a:rPr lang="en-US" sz="2000" b="0" baseline="-25000" dirty="0" smtClean="0"/>
              <a:t>0</a:t>
            </a:r>
            <a:r>
              <a:rPr lang="en-US" sz="2000" b="0" dirty="0" smtClean="0"/>
              <a:t>.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dirty="0" smtClean="0"/>
              <a:t>The output is passed to a byte substitution process. </a:t>
            </a:r>
            <a:endParaRPr lang="en-US" sz="20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81558" t="11204" r="5459" b="78993"/>
          <a:stretch/>
        </p:blipFill>
        <p:spPr>
          <a:xfrm>
            <a:off x="7162800" y="3386748"/>
            <a:ext cx="931305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888" y="4256673"/>
            <a:ext cx="3948112" cy="26775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3886200"/>
            <a:ext cx="20410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Example: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r="89471" b="57829"/>
          <a:stretch/>
        </p:blipFill>
        <p:spPr>
          <a:xfrm>
            <a:off x="152400" y="4476898"/>
            <a:ext cx="415706" cy="11291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69276" r="22593" b="57345"/>
          <a:stretch/>
        </p:blipFill>
        <p:spPr>
          <a:xfrm>
            <a:off x="1341269" y="4496697"/>
            <a:ext cx="321012" cy="11421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l="45548" t="9023" r="45072" b="64819"/>
          <a:stretch/>
        </p:blipFill>
        <p:spPr>
          <a:xfrm>
            <a:off x="798926" y="4781698"/>
            <a:ext cx="370310" cy="7003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30002" t="46713" r="58573" b="9328"/>
          <a:stretch/>
        </p:blipFill>
        <p:spPr>
          <a:xfrm>
            <a:off x="2185085" y="4580553"/>
            <a:ext cx="405715" cy="10582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769" y="4973361"/>
            <a:ext cx="209550" cy="2190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8915" y="5932302"/>
            <a:ext cx="1992853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spc="150" dirty="0" smtClean="0"/>
              <a:t>54 = 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0</a:t>
            </a:r>
          </a:p>
          <a:p>
            <a:pPr>
              <a:spcAft>
                <a:spcPts val="600"/>
              </a:spcAft>
            </a:pPr>
            <a:r>
              <a:rPr lang="en-US" sz="1800" spc="150" dirty="0" smtClean="0"/>
              <a:t>54 = 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0</a:t>
            </a:r>
          </a:p>
          <a:p>
            <a:r>
              <a:rPr lang="en-US" sz="1800" spc="150" dirty="0" smtClean="0">
                <a:solidFill>
                  <a:srgbClr val="FF0000"/>
                </a:solidFill>
              </a:rPr>
              <a:t>00 = 0</a:t>
            </a:r>
            <a:r>
              <a:rPr lang="en-US" sz="1800" spc="150" dirty="0" smtClean="0"/>
              <a:t>0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0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0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0</a:t>
            </a:r>
            <a:endParaRPr lang="en-US" sz="1800" spc="150" dirty="0"/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768915" y="6534043"/>
            <a:ext cx="180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3138130" y="5933926"/>
            <a:ext cx="1967270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spc="150" dirty="0" smtClean="0"/>
              <a:t>77 = 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1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1</a:t>
            </a:r>
            <a:r>
              <a:rPr lang="en-US" sz="1800" spc="150" dirty="0" smtClean="0"/>
              <a:t>1</a:t>
            </a:r>
          </a:p>
          <a:p>
            <a:pPr>
              <a:spcAft>
                <a:spcPts val="600"/>
              </a:spcAft>
            </a:pPr>
            <a:r>
              <a:rPr lang="en-US" sz="1800" spc="150" dirty="0"/>
              <a:t>68 = 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1</a:t>
            </a:r>
            <a:r>
              <a:rPr lang="en-US" sz="1800" spc="150" dirty="0" smtClean="0">
                <a:solidFill>
                  <a:srgbClr val="FF0000"/>
                </a:solidFill>
              </a:rPr>
              <a:t>1</a:t>
            </a:r>
            <a:r>
              <a:rPr lang="en-US" sz="1800" spc="150" dirty="0" smtClean="0"/>
              <a:t>0</a:t>
            </a:r>
            <a:r>
              <a:rPr lang="en-US" sz="1800" spc="150" dirty="0" smtClean="0">
                <a:solidFill>
                  <a:srgbClr val="FF0000"/>
                </a:solidFill>
              </a:rPr>
              <a:t>1</a:t>
            </a:r>
            <a:r>
              <a:rPr lang="en-US" sz="1800" spc="150" dirty="0" smtClean="0"/>
              <a:t>0</a:t>
            </a:r>
            <a:r>
              <a:rPr lang="en-US" sz="1800" spc="150" dirty="0" smtClean="0">
                <a:solidFill>
                  <a:srgbClr val="FF0000"/>
                </a:solidFill>
              </a:rPr>
              <a:t>0</a:t>
            </a:r>
            <a:r>
              <a:rPr lang="en-US" sz="1800" spc="150" dirty="0" smtClean="0"/>
              <a:t>0</a:t>
            </a:r>
          </a:p>
          <a:p>
            <a:r>
              <a:rPr lang="en-US" sz="1800" spc="150" dirty="0" smtClean="0">
                <a:solidFill>
                  <a:srgbClr val="FF0000"/>
                </a:solidFill>
              </a:rPr>
              <a:t>1F = </a:t>
            </a:r>
            <a:r>
              <a:rPr lang="en-US" sz="1800" spc="150" dirty="0">
                <a:solidFill>
                  <a:srgbClr val="FF0000"/>
                </a:solidFill>
              </a:rPr>
              <a:t>0</a:t>
            </a:r>
            <a:r>
              <a:rPr lang="en-US" sz="1800" spc="150" dirty="0"/>
              <a:t>0</a:t>
            </a:r>
            <a:r>
              <a:rPr lang="en-US" sz="1800" spc="150" dirty="0">
                <a:solidFill>
                  <a:srgbClr val="FF0000"/>
                </a:solidFill>
              </a:rPr>
              <a:t>0</a:t>
            </a:r>
            <a:r>
              <a:rPr lang="en-US" sz="1800" spc="150" dirty="0"/>
              <a:t>1</a:t>
            </a:r>
            <a:r>
              <a:rPr lang="en-US" sz="1800" spc="150" dirty="0">
                <a:solidFill>
                  <a:srgbClr val="FF0000"/>
                </a:solidFill>
              </a:rPr>
              <a:t>1</a:t>
            </a:r>
            <a:r>
              <a:rPr lang="en-US" sz="1800" spc="150" dirty="0"/>
              <a:t>1</a:t>
            </a:r>
            <a:r>
              <a:rPr lang="en-US" sz="1800" spc="150" dirty="0">
                <a:solidFill>
                  <a:srgbClr val="FF0000"/>
                </a:solidFill>
              </a:rPr>
              <a:t>1</a:t>
            </a:r>
            <a:r>
              <a:rPr lang="en-US" sz="1800" spc="150" dirty="0"/>
              <a:t>1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3138130" y="6535667"/>
            <a:ext cx="180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Elbow Connector 3"/>
          <p:cNvCxnSpPr/>
          <p:nvPr/>
        </p:nvCxnSpPr>
        <p:spPr bwMode="auto">
          <a:xfrm rot="10800000" flipV="1">
            <a:off x="360254" y="4296948"/>
            <a:ext cx="4668947" cy="13365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Elbow Connector 5"/>
          <p:cNvCxnSpPr>
            <a:endCxn id="21" idx="2"/>
          </p:cNvCxnSpPr>
          <p:nvPr/>
        </p:nvCxnSpPr>
        <p:spPr bwMode="auto">
          <a:xfrm rot="10800000" flipV="1">
            <a:off x="1501776" y="4343248"/>
            <a:ext cx="6194425" cy="1295552"/>
          </a:xfrm>
          <a:prstGeom prst="bentConnector4">
            <a:avLst>
              <a:gd name="adj1" fmla="val 48704"/>
              <a:gd name="adj2" fmla="val 11764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0045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16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Round Operations in AES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341" name="Rectangle 17"/>
          <p:cNvSpPr>
            <a:spLocks noChangeArrowheads="1"/>
          </p:cNvSpPr>
          <p:nvPr/>
        </p:nvSpPr>
        <p:spPr bwMode="auto">
          <a:xfrm>
            <a:off x="76200" y="596392"/>
            <a:ext cx="8991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" indent="6350"/>
            <a:r>
              <a:rPr lang="en-US" sz="2000" dirty="0" smtClean="0"/>
              <a:t>Following four </a:t>
            </a:r>
            <a:r>
              <a:rPr lang="en-US" sz="2000" dirty="0"/>
              <a:t>operations are required </a:t>
            </a:r>
            <a:r>
              <a:rPr lang="en-US" sz="2000" dirty="0" smtClean="0"/>
              <a:t>to perform in round-1 to round-9:</a:t>
            </a:r>
            <a:endParaRPr lang="en-US" sz="20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8" y="-37001701"/>
            <a:ext cx="24" cy="80766231"/>
          </a:xfrm>
          <a:prstGeom prst="rect">
            <a:avLst/>
          </a:prstGeom>
        </p:spPr>
      </p:pic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774159" y="1032181"/>
            <a:ext cx="2261681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 err="1" smtClean="0">
                <a:ln>
                  <a:solidFill>
                    <a:srgbClr val="00CC00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SubBytes</a:t>
            </a:r>
            <a:endParaRPr lang="en-US" sz="1800" dirty="0" smtClean="0">
              <a:ln>
                <a:solidFill>
                  <a:srgbClr val="00CC00"/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 err="1" smtClean="0">
                <a:ln>
                  <a:solidFill>
                    <a:srgbClr val="00CC00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ShiftRows</a:t>
            </a:r>
            <a:endParaRPr lang="en-US" sz="1800" dirty="0">
              <a:ln>
                <a:solidFill>
                  <a:srgbClr val="00CC00"/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 err="1">
                <a:ln>
                  <a:solidFill>
                    <a:srgbClr val="00CC00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MixColumns</a:t>
            </a:r>
            <a:endParaRPr lang="en-US" sz="1800" dirty="0">
              <a:ln>
                <a:solidFill>
                  <a:srgbClr val="00CC00"/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 err="1" smtClean="0">
                <a:ln>
                  <a:solidFill>
                    <a:srgbClr val="00CC00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XorRoundKey</a:t>
            </a:r>
            <a:endParaRPr lang="en-US" sz="1800" dirty="0">
              <a:ln>
                <a:solidFill>
                  <a:srgbClr val="00CC00"/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76200" y="2981305"/>
            <a:ext cx="8991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" indent="6350"/>
            <a:r>
              <a:rPr lang="en-US" sz="2000" dirty="0" smtClean="0"/>
              <a:t>In the final round (10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round), following three operations </a:t>
            </a:r>
            <a:r>
              <a:rPr lang="en-US" sz="2000" dirty="0"/>
              <a:t>are required </a:t>
            </a:r>
            <a:r>
              <a:rPr lang="en-US" sz="2000" dirty="0" smtClean="0"/>
              <a:t>to perform</a:t>
            </a:r>
            <a:endParaRPr lang="en-US" sz="2000" b="0" dirty="0"/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774159" y="3417094"/>
            <a:ext cx="226168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 err="1" smtClean="0">
                <a:ln>
                  <a:solidFill>
                    <a:srgbClr val="0000FF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SubBytes</a:t>
            </a:r>
            <a:endParaRPr lang="en-US" sz="1800" dirty="0" smtClean="0">
              <a:ln>
                <a:solidFill>
                  <a:srgbClr val="0000FF"/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 err="1" smtClean="0">
                <a:ln>
                  <a:solidFill>
                    <a:srgbClr val="0000FF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ShiftRows</a:t>
            </a:r>
            <a:endParaRPr lang="en-US" sz="1800" dirty="0">
              <a:ln>
                <a:solidFill>
                  <a:srgbClr val="0000FF"/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 err="1" smtClean="0">
                <a:ln>
                  <a:solidFill>
                    <a:srgbClr val="0000FF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XorRoundKey</a:t>
            </a:r>
            <a:endParaRPr lang="en-US" sz="1800" dirty="0">
              <a:ln>
                <a:solidFill>
                  <a:srgbClr val="0000FF"/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17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SubBytes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Operations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34" t="37057" r="71142" b="25886"/>
          <a:stretch/>
        </p:blipFill>
        <p:spPr>
          <a:xfrm>
            <a:off x="228600" y="850439"/>
            <a:ext cx="220980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247" y="549580"/>
            <a:ext cx="2504954" cy="20052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41002" t="37057" r="2155" b="107"/>
          <a:stretch/>
        </p:blipFill>
        <p:spPr>
          <a:xfrm>
            <a:off x="2057400" y="3366476"/>
            <a:ext cx="4648201" cy="2971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-14509" y="2846457"/>
            <a:ext cx="557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State Matrix before </a:t>
            </a:r>
            <a:r>
              <a:rPr lang="en-US" sz="1800" dirty="0" err="1" smtClean="0"/>
              <a:t>SubBytes</a:t>
            </a:r>
            <a:r>
              <a:rPr lang="en-US" sz="1800" dirty="0" smtClean="0"/>
              <a:t> Operation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4668456" y="2603039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State Matrix after </a:t>
            </a:r>
            <a:r>
              <a:rPr lang="en-US" sz="1800" dirty="0" err="1" smtClean="0"/>
              <a:t>SubBytes</a:t>
            </a:r>
            <a:r>
              <a:rPr lang="en-US" sz="1800" dirty="0" smtClean="0"/>
              <a:t> Operation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90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18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2. </a:t>
            </a:r>
            <a:r>
              <a:rPr lang="en-US" sz="2000" dirty="0" err="1"/>
              <a:t>ShiftRows</a:t>
            </a:r>
            <a:r>
              <a:rPr lang="en-US" sz="2000" dirty="0"/>
              <a:t> Operation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71349"/>
            <a:ext cx="2504954" cy="20052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5786" y="2849868"/>
            <a:ext cx="479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State Matrix before </a:t>
            </a:r>
            <a:r>
              <a:rPr lang="en-US" sz="1800" dirty="0" err="1" smtClean="0">
                <a:solidFill>
                  <a:srgbClr val="FF0000"/>
                </a:solidFill>
              </a:rPr>
              <a:t>ShiftRows</a:t>
            </a:r>
            <a:r>
              <a:rPr lang="en-US" sz="1800" dirty="0" smtClean="0">
                <a:solidFill>
                  <a:srgbClr val="FF0000"/>
                </a:solidFill>
              </a:rPr>
              <a:t>  Operation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3200400" y="818988"/>
            <a:ext cx="606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Row 0: Rotate each byte from right to left over 0 byte</a:t>
            </a:r>
            <a:endParaRPr lang="en-US" sz="1800" dirty="0"/>
          </a:p>
        </p:txBody>
      </p:sp>
      <p:cxnSp>
        <p:nvCxnSpPr>
          <p:cNvPr id="5" name="Straight Arrow Connector 4"/>
          <p:cNvCxnSpPr>
            <a:stCxn id="11" idx="3"/>
          </p:cNvCxnSpPr>
          <p:nvPr/>
        </p:nvCxnSpPr>
        <p:spPr bwMode="auto">
          <a:xfrm flipH="1">
            <a:off x="2819400" y="1003654"/>
            <a:ext cx="38100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flipH="1">
            <a:off x="3075892" y="1304522"/>
            <a:ext cx="606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Row 1: Rotate each byte from right to left over 1 byte</a:t>
            </a:r>
            <a:endParaRPr lang="en-US" sz="1800" dirty="0"/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 bwMode="auto">
          <a:xfrm flipH="1">
            <a:off x="2694892" y="1489188"/>
            <a:ext cx="38100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3075892" y="1806209"/>
            <a:ext cx="606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Row 2: Rotate each byte from right to left over 2 byte</a:t>
            </a:r>
            <a:endParaRPr lang="en-US" sz="1800" dirty="0"/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 bwMode="auto">
          <a:xfrm flipH="1">
            <a:off x="2694892" y="1990875"/>
            <a:ext cx="38100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3075892" y="2325863"/>
            <a:ext cx="606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Row 3: Rotate each byte from right to left over 3 byte</a:t>
            </a:r>
            <a:endParaRPr lang="en-US" sz="1800" dirty="0"/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 bwMode="auto">
          <a:xfrm flipH="1">
            <a:off x="2694892" y="2510529"/>
            <a:ext cx="38100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267" y="3638078"/>
            <a:ext cx="3224091" cy="26468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flipH="1">
            <a:off x="3712539" y="6400800"/>
            <a:ext cx="479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State Matrix after </a:t>
            </a:r>
            <a:r>
              <a:rPr lang="en-US" sz="1800" dirty="0" err="1" smtClean="0">
                <a:solidFill>
                  <a:srgbClr val="FF0000"/>
                </a:solidFill>
              </a:rPr>
              <a:t>ShiftRows</a:t>
            </a:r>
            <a:r>
              <a:rPr lang="en-US" sz="1800" dirty="0" smtClean="0">
                <a:solidFill>
                  <a:srgbClr val="FF0000"/>
                </a:solidFill>
              </a:rPr>
              <a:t>  Operation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19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dirty="0"/>
              <a:t>3. </a:t>
            </a:r>
            <a:r>
              <a:rPr lang="en-US" sz="2000" dirty="0" err="1"/>
              <a:t>MixColumn</a:t>
            </a:r>
            <a:r>
              <a:rPr lang="en-US" sz="2000" dirty="0"/>
              <a:t> Operation:</a:t>
            </a:r>
            <a:endParaRPr lang="en-US" sz="2000" b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54" y="950619"/>
            <a:ext cx="3224091" cy="26468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flipH="1">
            <a:off x="76200" y="3696105"/>
            <a:ext cx="550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State Matrix before </a:t>
            </a:r>
            <a:r>
              <a:rPr lang="en-US" sz="1800" dirty="0" err="1" smtClean="0">
                <a:solidFill>
                  <a:srgbClr val="FF0000"/>
                </a:solidFill>
              </a:rPr>
              <a:t>MixColumn</a:t>
            </a:r>
            <a:r>
              <a:rPr lang="en-US" sz="1800" dirty="0" smtClean="0">
                <a:solidFill>
                  <a:srgbClr val="FF0000"/>
                </a:solidFill>
              </a:rPr>
              <a:t>   Operation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269" y="3597507"/>
            <a:ext cx="3095625" cy="2628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569" y="6246143"/>
            <a:ext cx="3332635" cy="566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967981"/>
            <a:ext cx="5077804" cy="2547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290" y="4219800"/>
            <a:ext cx="2834889" cy="23207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flipH="1">
            <a:off x="440162" y="6540553"/>
            <a:ext cx="550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State Matrix after </a:t>
            </a:r>
            <a:r>
              <a:rPr lang="en-US" sz="1800" dirty="0" err="1" smtClean="0">
                <a:solidFill>
                  <a:srgbClr val="FF0000"/>
                </a:solidFill>
              </a:rPr>
              <a:t>MixColumn</a:t>
            </a:r>
            <a:r>
              <a:rPr lang="en-US" sz="1800" dirty="0" smtClean="0">
                <a:solidFill>
                  <a:srgbClr val="FF0000"/>
                </a:solidFill>
              </a:rPr>
              <a:t>   Operation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9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14"/>
          <p:cNvSpPr>
            <a:spLocks noChangeArrowheads="1"/>
          </p:cNvSpPr>
          <p:nvPr/>
        </p:nvSpPr>
        <p:spPr bwMode="auto">
          <a:xfrm>
            <a:off x="-14591" y="954107"/>
            <a:ext cx="556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u="sng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Topics to be Discussed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Slide-</a:t>
            </a:r>
            <a:fld id="{8C0097E4-F27F-4DE0-9358-C5CA108D602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800" i="0" dirty="0">
                <a:solidFill>
                  <a:schemeClr val="bg1"/>
                </a:solidFill>
                <a:latin typeface="Arial" charset="0"/>
                <a:cs typeface="Arial" charset="0"/>
              </a:rPr>
              <a:t>Lecture </a:t>
            </a:r>
            <a:r>
              <a:rPr lang="en-US" altLang="en-US" sz="2800" i="0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File-08: </a:t>
            </a:r>
            <a:endParaRPr lang="en-US" altLang="en-US" sz="2800" i="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algn="ctr"/>
            <a:r>
              <a:rPr lang="en-US" sz="2800" dirty="0">
                <a:ln>
                  <a:solidFill>
                    <a:srgbClr val="6600FF"/>
                  </a:solidFill>
                </a:ln>
                <a:solidFill>
                  <a:srgbClr val="0000CC"/>
                </a:solidFill>
                <a:cs typeface="Arial" panose="020B0604020202020204" pitchFamily="34" charset="0"/>
              </a:rPr>
              <a:t>Advanced Encryption Standard (AES</a:t>
            </a:r>
            <a:r>
              <a:rPr lang="en-US" sz="2800" dirty="0" smtClean="0">
                <a:ln>
                  <a:solidFill>
                    <a:srgbClr val="6600FF"/>
                  </a:solidFill>
                </a:ln>
                <a:solidFill>
                  <a:srgbClr val="0000CC"/>
                </a:solidFill>
                <a:cs typeface="Arial" panose="020B0604020202020204" pitchFamily="34" charset="0"/>
              </a:rPr>
              <a:t>)</a:t>
            </a:r>
            <a:endParaRPr lang="en-US" altLang="en-US" sz="2800" dirty="0">
              <a:ln>
                <a:solidFill>
                  <a:srgbClr val="6600FF"/>
                </a:solidFill>
              </a:ln>
              <a:solidFill>
                <a:srgbClr val="0000CC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152400" y="1415418"/>
            <a:ext cx="8763000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0250" indent="-5143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4675" lvl="1" indent="-574675" defTabSz="973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25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What </a:t>
            </a:r>
            <a:r>
              <a:rPr lang="en-US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Is AES?</a:t>
            </a:r>
          </a:p>
          <a:p>
            <a:pPr marL="574675" lvl="1" indent="-574675" defTabSz="973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To </a:t>
            </a:r>
            <a:r>
              <a:rPr lang="en-US" altLang="zh-CN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review a short history of AES</a:t>
            </a:r>
          </a:p>
          <a:p>
            <a:pPr marL="574675" lvl="1" indent="-574675" defTabSz="973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25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The features </a:t>
            </a:r>
            <a:r>
              <a:rPr lang="en-US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of </a:t>
            </a:r>
            <a:r>
              <a:rPr lang="en-US" sz="25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AES that make it a unique algorithm</a:t>
            </a:r>
            <a:endParaRPr lang="en-US" sz="25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Verdana" pitchFamily="34" charset="0"/>
            </a:endParaRPr>
          </a:p>
          <a:p>
            <a:pPr marL="574675" lvl="1" indent="-574675" defTabSz="973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Basic </a:t>
            </a:r>
            <a:r>
              <a:rPr lang="en-US" altLang="zh-CN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structure of AES </a:t>
            </a:r>
            <a:r>
              <a:rPr lang="en-US" altLang="en-US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of each round at the encryption site</a:t>
            </a:r>
            <a:endParaRPr lang="en-US" altLang="zh-CN" sz="2500" dirty="0">
              <a:ln>
                <a:solidFill>
                  <a:srgbClr val="00CC00"/>
                </a:solidFill>
              </a:ln>
              <a:solidFill>
                <a:srgbClr val="00B050"/>
              </a:solidFill>
              <a:latin typeface="Verdana" pitchFamily="34" charset="0"/>
            </a:endParaRPr>
          </a:p>
          <a:p>
            <a:pPr marL="574675" lvl="1" indent="-574675" defTabSz="973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25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How </a:t>
            </a:r>
            <a:r>
              <a:rPr lang="en-US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d</a:t>
            </a:r>
            <a:r>
              <a:rPr lang="en-US" sz="25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oes </a:t>
            </a:r>
            <a:r>
              <a:rPr lang="en-US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AES Work?</a:t>
            </a:r>
          </a:p>
          <a:p>
            <a:pPr marL="574675" indent="-574675" defTabSz="973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altLang="en-US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Types </a:t>
            </a:r>
            <a:r>
              <a:rPr lang="en-US" altLang="en-US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of transformations used by </a:t>
            </a:r>
            <a:r>
              <a:rPr lang="en-US" altLang="en-US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AES</a:t>
            </a:r>
          </a:p>
          <a:p>
            <a:pPr marL="574675" lvl="1" indent="-574675" defTabSz="973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altLang="zh-CN" sz="25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Key </a:t>
            </a:r>
            <a:r>
              <a:rPr lang="en-US" altLang="zh-CN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expansion process </a:t>
            </a:r>
            <a:r>
              <a:rPr lang="en-US" altLang="en-US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in AES-128</a:t>
            </a:r>
            <a:endParaRPr lang="en-US" altLang="zh-CN" sz="25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Verdana" pitchFamily="34" charset="0"/>
            </a:endParaRPr>
          </a:p>
          <a:p>
            <a:pPr marL="574675" lvl="1" indent="-574675" defTabSz="973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Applications </a:t>
            </a:r>
            <a:r>
              <a:rPr lang="en-US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of AES</a:t>
            </a:r>
          </a:p>
          <a:p>
            <a:pPr marL="574675" lvl="1" indent="-574675" defTabSz="973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25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Difference's between </a:t>
            </a:r>
            <a:r>
              <a:rPr lang="en-US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AES &amp; DES</a:t>
            </a:r>
          </a:p>
          <a:p>
            <a:pPr marL="574675" lvl="1" indent="-574675" defTabSz="973138">
              <a:spcBef>
                <a:spcPts val="300"/>
              </a:spcBef>
              <a:spcAft>
                <a:spcPts val="300"/>
              </a:spcAft>
              <a:buClr>
                <a:srgbClr val="FF0000"/>
              </a:buClr>
              <a:buFont typeface="Wingdings" panose="05000000000000000000" pitchFamily="2" charset="2"/>
              <a:buChar char="v"/>
              <a:defRPr/>
            </a:pPr>
            <a:r>
              <a:rPr lang="en-US" altLang="zh-CN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To </a:t>
            </a:r>
            <a:r>
              <a:rPr lang="en-US" altLang="zh-CN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discuss different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71326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20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000" dirty="0"/>
              <a:t>4. </a:t>
            </a:r>
            <a:r>
              <a:rPr lang="en-US" sz="2000" dirty="0" err="1"/>
              <a:t>AddRoundKey</a:t>
            </a:r>
            <a:r>
              <a:rPr lang="en-US" sz="2000" dirty="0"/>
              <a:t> Operation:</a:t>
            </a:r>
            <a:endParaRPr lang="en-US" sz="2000" b="0" dirty="0"/>
          </a:p>
        </p:txBody>
      </p:sp>
      <p:sp>
        <p:nvSpPr>
          <p:cNvPr id="27" name="TextBox 26"/>
          <p:cNvSpPr txBox="1"/>
          <p:nvPr/>
        </p:nvSpPr>
        <p:spPr>
          <a:xfrm flipH="1">
            <a:off x="76200" y="3470974"/>
            <a:ext cx="550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State Matrix before </a:t>
            </a:r>
            <a:r>
              <a:rPr lang="en-US" sz="1800" dirty="0" err="1" smtClean="0">
                <a:solidFill>
                  <a:srgbClr val="FF0000"/>
                </a:solidFill>
              </a:rPr>
              <a:t>AddRoundKey</a:t>
            </a:r>
            <a:r>
              <a:rPr lang="en-US" sz="1800" dirty="0" smtClean="0">
                <a:solidFill>
                  <a:srgbClr val="FF0000"/>
                </a:solidFill>
              </a:rPr>
              <a:t>   Operation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89" y="824517"/>
            <a:ext cx="2834889" cy="2320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25" y="3273478"/>
            <a:ext cx="2581275" cy="3267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724307"/>
            <a:ext cx="3248025" cy="2203084"/>
          </a:xfrm>
          <a:prstGeom prst="rect">
            <a:avLst/>
          </a:prstGeom>
        </p:spPr>
      </p:pic>
      <p:cxnSp>
        <p:nvCxnSpPr>
          <p:cNvPr id="14" name="Elbow Connector 13"/>
          <p:cNvCxnSpPr/>
          <p:nvPr/>
        </p:nvCxnSpPr>
        <p:spPr bwMode="auto">
          <a:xfrm flipV="1">
            <a:off x="867262" y="623855"/>
            <a:ext cx="4923938" cy="2730854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Elbow Connector 18"/>
          <p:cNvCxnSpPr/>
          <p:nvPr/>
        </p:nvCxnSpPr>
        <p:spPr bwMode="auto">
          <a:xfrm rot="5400000" flipH="1" flipV="1">
            <a:off x="6265513" y="2954687"/>
            <a:ext cx="651574" cy="38100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41" y="4467225"/>
            <a:ext cx="2314575" cy="18573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flipH="1">
            <a:off x="520529" y="6444734"/>
            <a:ext cx="550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State Matrix after </a:t>
            </a:r>
            <a:r>
              <a:rPr lang="en-US" sz="1800" dirty="0" err="1" smtClean="0">
                <a:solidFill>
                  <a:srgbClr val="FF0000"/>
                </a:solidFill>
              </a:rPr>
              <a:t>AddRoundKey</a:t>
            </a:r>
            <a:r>
              <a:rPr lang="en-US" sz="1800" dirty="0" smtClean="0">
                <a:solidFill>
                  <a:srgbClr val="FF0000"/>
                </a:solidFill>
              </a:rPr>
              <a:t>   Operation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6" name="Elbow Connector 25"/>
          <p:cNvCxnSpPr/>
          <p:nvPr/>
        </p:nvCxnSpPr>
        <p:spPr bwMode="auto">
          <a:xfrm rot="10800000" flipV="1">
            <a:off x="834089" y="3044809"/>
            <a:ext cx="7315200" cy="1339809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05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19CADB6-A6B2-4198-9527-0011E559802E}" type="slidenum">
              <a:rPr lang="en-US" sz="1200"/>
              <a:pPr eaLnBrk="1" hangingPunct="1"/>
              <a:t>21</a:t>
            </a:fld>
            <a:endParaRPr lang="en-US" sz="1200"/>
          </a:p>
        </p:txBody>
      </p:sp>
      <p:pic>
        <p:nvPicPr>
          <p:cNvPr id="4301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 Key Expansion</a:t>
            </a:r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6200" y="533400"/>
            <a:ext cx="87630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5938" indent="-398463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To create round key for each round, AES uses a key-expansion process. </a:t>
            </a:r>
          </a:p>
          <a:p>
            <a:pPr marL="515938" indent="-398463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 smtClean="0"/>
              <a:t>The cipher key is expanded to n + 1 rounds, with n being the number of rounds.</a:t>
            </a:r>
          </a:p>
          <a:p>
            <a:pPr marL="515938" indent="-398463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The first round key is used for pre-round transformation (</a:t>
            </a:r>
            <a:r>
              <a:rPr lang="en-US" sz="2000" dirty="0" err="1"/>
              <a:t>AddRoundKey</a:t>
            </a:r>
            <a:r>
              <a:rPr lang="en-US" sz="2000" dirty="0"/>
              <a:t>); the remaining round keys are used for the last transformation (</a:t>
            </a:r>
            <a:r>
              <a:rPr lang="en-US" sz="2000" dirty="0" err="1"/>
              <a:t>AddRoundKey</a:t>
            </a:r>
            <a:r>
              <a:rPr lang="en-US" sz="2000" dirty="0"/>
              <a:t>) at the end of each round.</a:t>
            </a:r>
          </a:p>
          <a:p>
            <a:pPr marL="1489075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4 words in each key.</a:t>
            </a:r>
          </a:p>
          <a:p>
            <a:pPr marL="1489075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 smtClean="0"/>
              <a:t>Each key is used for a single round. The first key is used as initial  round key before any round begins.</a:t>
            </a:r>
          </a:p>
          <a:p>
            <a:pPr marL="509588" indent="-4524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34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19CADB6-A6B2-4198-9527-0011E559802E}" type="slidenum">
              <a:rPr lang="en-US" sz="1200"/>
              <a:pPr eaLnBrk="1" hangingPunct="1"/>
              <a:t>22</a:t>
            </a:fld>
            <a:endParaRPr lang="en-US" sz="1200"/>
          </a:p>
        </p:txBody>
      </p:sp>
      <p:pic>
        <p:nvPicPr>
          <p:cNvPr id="4301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</a:t>
            </a:r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Schedule Algorithm in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AES-128: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71687" t="16963" b="55549"/>
          <a:stretch/>
        </p:blipFill>
        <p:spPr>
          <a:xfrm>
            <a:off x="6248400" y="5410200"/>
            <a:ext cx="2528021" cy="76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31310" y="6252175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Rcon</a:t>
            </a:r>
            <a:r>
              <a:rPr lang="en-US" sz="1400" dirty="0" smtClean="0"/>
              <a:t> = A Constant Table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28313"/>
          <a:stretch/>
        </p:blipFill>
        <p:spPr>
          <a:xfrm>
            <a:off x="228600" y="476083"/>
            <a:ext cx="6400800" cy="2772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446" y="2976698"/>
            <a:ext cx="1314450" cy="2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19CADB6-A6B2-4198-9527-0011E559802E}" type="slidenum">
              <a:rPr lang="en-US" sz="1200"/>
              <a:pPr eaLnBrk="1" hangingPunct="1"/>
              <a:t>23</a:t>
            </a:fld>
            <a:endParaRPr lang="en-US" sz="1200"/>
          </a:p>
        </p:txBody>
      </p:sp>
      <p:pic>
        <p:nvPicPr>
          <p:cNvPr id="4301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</a:t>
            </a:r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Schedule Algorithm in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AES-128: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46" y="2976698"/>
            <a:ext cx="1314450" cy="240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42156"/>
            <a:ext cx="8464020" cy="2889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00" y="3573513"/>
            <a:ext cx="465652" cy="1366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11194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After rotation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41002" t="37057" r="2155" b="107"/>
          <a:stretch/>
        </p:blipFill>
        <p:spPr>
          <a:xfrm>
            <a:off x="4079143" y="3657600"/>
            <a:ext cx="4648201" cy="297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3152" y="4133174"/>
            <a:ext cx="2871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Substitute these values by the S-box</a:t>
            </a:r>
            <a:endParaRPr lang="en-US" sz="1200" dirty="0"/>
          </a:p>
        </p:txBody>
      </p:sp>
      <p:cxnSp>
        <p:nvCxnSpPr>
          <p:cNvPr id="12" name="Elbow Connector 11"/>
          <p:cNvCxnSpPr/>
          <p:nvPr/>
        </p:nvCxnSpPr>
        <p:spPr bwMode="auto">
          <a:xfrm rot="10800000" flipV="1">
            <a:off x="609600" y="3292474"/>
            <a:ext cx="762000" cy="13893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729" y="4701009"/>
            <a:ext cx="619125" cy="17335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05000" y="6460123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After substitution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48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19CADB6-A6B2-4198-9527-0011E559802E}" type="slidenum">
              <a:rPr lang="en-US" sz="1200"/>
              <a:pPr eaLnBrk="1" hangingPunct="1"/>
              <a:t>24</a:t>
            </a:fld>
            <a:endParaRPr lang="en-US" sz="1200"/>
          </a:p>
        </p:txBody>
      </p:sp>
      <p:pic>
        <p:nvPicPr>
          <p:cNvPr id="4301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</a:t>
            </a:r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Schedule Algorithm in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AES-128: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46" y="2976698"/>
            <a:ext cx="1314450" cy="2404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57200"/>
            <a:ext cx="8534400" cy="4814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10561"/>
            <a:ext cx="7173108" cy="12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19CADB6-A6B2-4198-9527-0011E559802E}" type="slidenum">
              <a:rPr lang="en-US" sz="1200"/>
              <a:pPr eaLnBrk="1" hangingPunct="1"/>
              <a:t>25</a:t>
            </a:fld>
            <a:endParaRPr lang="en-US" sz="1200"/>
          </a:p>
        </p:txBody>
      </p:sp>
      <p:pic>
        <p:nvPicPr>
          <p:cNvPr id="4301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</a:t>
            </a:r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Schedule Algorithm in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AES-128: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5" y="400050"/>
            <a:ext cx="9001184" cy="48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19CADB6-A6B2-4198-9527-0011E559802E}" type="slidenum">
              <a:rPr lang="en-US" sz="1200"/>
              <a:pPr eaLnBrk="1" hangingPunct="1"/>
              <a:t>26</a:t>
            </a:fld>
            <a:endParaRPr lang="en-US" sz="1200"/>
          </a:p>
        </p:txBody>
      </p:sp>
      <p:pic>
        <p:nvPicPr>
          <p:cNvPr id="4301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</a:t>
            </a:r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Schedule Algorithm in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AES-128: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0" y="400050"/>
            <a:ext cx="8878100" cy="50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19CADB6-A6B2-4198-9527-0011E559802E}" type="slidenum">
              <a:rPr lang="en-US" sz="1200"/>
              <a:pPr eaLnBrk="1" hangingPunct="1"/>
              <a:t>27</a:t>
            </a:fld>
            <a:endParaRPr lang="en-US" sz="1200"/>
          </a:p>
        </p:txBody>
      </p:sp>
      <p:pic>
        <p:nvPicPr>
          <p:cNvPr id="4301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</a:t>
            </a:r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Schedule Algorithm in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AES-128: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48" y="428022"/>
            <a:ext cx="8776357" cy="49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19CADB6-A6B2-4198-9527-0011E559802E}" type="slidenum">
              <a:rPr lang="en-US" sz="1200"/>
              <a:pPr eaLnBrk="1" hangingPunct="1"/>
              <a:t>28</a:t>
            </a:fld>
            <a:endParaRPr lang="en-US" sz="1200"/>
          </a:p>
        </p:txBody>
      </p:sp>
      <p:pic>
        <p:nvPicPr>
          <p:cNvPr id="4301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</a:t>
            </a:r>
            <a:r>
              <a:rPr lang="en-US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Schedule Algorithm in 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AES-128: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0" y="402944"/>
            <a:ext cx="8773840" cy="3407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4" y="4152248"/>
            <a:ext cx="8924925" cy="22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E4D95A34-FEE9-47F5-9BC1-F3931E015D61}" type="slidenum">
              <a:rPr lang="en-US" sz="1200"/>
              <a:pPr eaLnBrk="1" hangingPunct="1"/>
              <a:t>29</a:t>
            </a:fld>
            <a:endParaRPr lang="en-US" sz="1200"/>
          </a:p>
        </p:txBody>
      </p:sp>
      <p:pic>
        <p:nvPicPr>
          <p:cNvPr id="16387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 Design of AES Encryption Cipher:</a:t>
            </a:r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389" name="Rectangle 17"/>
          <p:cNvSpPr>
            <a:spLocks noChangeArrowheads="1"/>
          </p:cNvSpPr>
          <p:nvPr/>
        </p:nvSpPr>
        <p:spPr bwMode="auto">
          <a:xfrm>
            <a:off x="76200" y="382588"/>
            <a:ext cx="8763000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below shows the general design for the encryption algorithm (called cipher). </a:t>
            </a:r>
            <a:r>
              <a:rPr lang="en-US" sz="1400" i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sz="1400" i="1" baseline="-250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defines the number of rounds. Figure also shows the relationship between the number of rounds and the key size.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decryption algorithm (called inverse cipher) is similar, but the round keys are applied in the reverse order.</a:t>
            </a:r>
          </a:p>
        </p:txBody>
      </p:sp>
      <p:pic>
        <p:nvPicPr>
          <p:cNvPr id="1639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11350"/>
            <a:ext cx="765175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 Box 11"/>
          <p:cNvSpPr txBox="1">
            <a:spLocks noChangeArrowheads="1"/>
          </p:cNvSpPr>
          <p:nvPr/>
        </p:nvSpPr>
        <p:spPr bwMode="auto">
          <a:xfrm>
            <a:off x="3152775" y="6400800"/>
            <a:ext cx="55372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70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Figure: </a:t>
            </a:r>
            <a:r>
              <a:rPr lang="en-US" sz="17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 design of AES encryption cipher</a:t>
            </a:r>
          </a:p>
        </p:txBody>
      </p:sp>
      <p:sp>
        <p:nvSpPr>
          <p:cNvPr id="16392" name="Rectangle 17"/>
          <p:cNvSpPr>
            <a:spLocks noChangeArrowheads="1"/>
          </p:cNvSpPr>
          <p:nvPr/>
        </p:nvSpPr>
        <p:spPr bwMode="auto">
          <a:xfrm>
            <a:off x="3048000" y="1357313"/>
            <a:ext cx="5715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number of round keys generated by the key-expansion algorithm </a:t>
            </a:r>
            <a:r>
              <a:rPr lang="en-US" sz="1400" b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always one more </a:t>
            </a: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 the number of rounds. </a:t>
            </a:r>
          </a:p>
        </p:txBody>
      </p:sp>
      <p:sp>
        <p:nvSpPr>
          <p:cNvPr id="16393" name="Rectangle 17"/>
          <p:cNvSpPr>
            <a:spLocks noChangeArrowheads="1"/>
          </p:cNvSpPr>
          <p:nvPr/>
        </p:nvSpPr>
        <p:spPr bwMode="auto">
          <a:xfrm>
            <a:off x="5715000" y="1966913"/>
            <a:ext cx="31242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31775" indent="-231775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other words, we have: Number of round keys = N</a:t>
            </a:r>
            <a:r>
              <a:rPr lang="en-US" sz="1400" b="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+1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refer to the round keys as K</a:t>
            </a:r>
            <a:r>
              <a:rPr lang="en-US" sz="1400" b="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K</a:t>
            </a:r>
            <a:r>
              <a:rPr lang="en-US" sz="1400" b="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 K</a:t>
            </a:r>
            <a:r>
              <a:rPr lang="en-US" sz="1400" b="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. . . , K</a:t>
            </a:r>
            <a:r>
              <a:rPr lang="en-US" sz="1400" b="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Nr</a:t>
            </a:r>
            <a:r>
              <a:rPr lang="en-US" sz="1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63D9487-065C-42DB-ABB1-26F300C47727}" type="slidenum">
              <a:rPr lang="en-US" sz="1200"/>
              <a:pPr eaLnBrk="1" hangingPunct="1"/>
              <a:t>3</a:t>
            </a:fld>
            <a:endParaRPr lang="en-US" sz="1200"/>
          </a:p>
        </p:txBody>
      </p:sp>
      <p:pic>
        <p:nvPicPr>
          <p:cNvPr id="8195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is AES </a:t>
            </a:r>
            <a:r>
              <a:rPr lang="en-GB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(Advanced Encryption Standard)</a:t>
            </a:r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609227"/>
            <a:ext cx="8534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</a:pPr>
            <a:r>
              <a:rPr lang="en-US" sz="2200" b="0" dirty="0">
                <a:solidFill>
                  <a:srgbClr val="17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AES algorithm (also known as the </a:t>
            </a:r>
            <a:r>
              <a:rPr lang="en-US" sz="2200" b="0" dirty="0" err="1">
                <a:solidFill>
                  <a:srgbClr val="17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Rijndael</a:t>
            </a:r>
            <a:r>
              <a:rPr lang="en-US" sz="2200" b="0" dirty="0">
                <a:solidFill>
                  <a:srgbClr val="17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algorithm) is a symmetric block cipher algorithm that takes a block size of 128 bits and </a:t>
            </a:r>
            <a:r>
              <a:rPr lang="en-US" sz="2200" b="0" dirty="0" smtClean="0">
                <a:solidFill>
                  <a:srgbClr val="17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converts </a:t>
            </a:r>
            <a:r>
              <a:rPr lang="en-US" sz="2200" b="0" dirty="0" smtClean="0">
                <a:solidFill>
                  <a:srgbClr val="1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them </a:t>
            </a:r>
            <a:r>
              <a:rPr lang="en-US" sz="2200" b="0" dirty="0">
                <a:solidFill>
                  <a:srgbClr val="1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into </a:t>
            </a:r>
            <a:r>
              <a:rPr lang="en-US" sz="2200" b="0" dirty="0" err="1">
                <a:solidFill>
                  <a:srgbClr val="1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ciphertext</a:t>
            </a:r>
            <a:r>
              <a:rPr lang="en-US" sz="2200" b="0" dirty="0">
                <a:solidFill>
                  <a:srgbClr val="1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using keys of 128, 192, and 256 bits.</a:t>
            </a:r>
            <a:endParaRPr lang="en-US" sz="22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95A169DD-4051-474E-9119-3F3EE715066B}" type="slidenum">
              <a:rPr lang="en-US" sz="1200"/>
              <a:pPr eaLnBrk="1" hangingPunct="1"/>
              <a:t>30</a:t>
            </a:fld>
            <a:endParaRPr lang="en-US" sz="1200"/>
          </a:p>
        </p:txBody>
      </p:sp>
      <p:pic>
        <p:nvPicPr>
          <p:cNvPr id="18435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Units in AES: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49" name="Rectangle 17"/>
          <p:cNvSpPr>
            <a:spLocks noChangeArrowheads="1"/>
          </p:cNvSpPr>
          <p:nvPr/>
        </p:nvSpPr>
        <p:spPr bwMode="auto">
          <a:xfrm>
            <a:off x="76200" y="422275"/>
            <a:ext cx="8763000" cy="620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AES uses five units of measurement to refer to data: 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Bit:</a:t>
            </a:r>
          </a:p>
          <a:p>
            <a:pPr marL="13716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In AES, a bit is a binary digit with a value of 0 or 1 . We use a lowercase letter </a:t>
            </a:r>
            <a:r>
              <a:rPr lang="en-US" sz="1500" b="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to refer to a bit.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2"/>
              <a:defRPr/>
            </a:pP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Byte:</a:t>
            </a:r>
          </a:p>
          <a:p>
            <a:pPr marL="13716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 byte is a </a:t>
            </a:r>
            <a:r>
              <a:rPr lang="en-US" sz="15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group of eight bits 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that can be treated as a single entity: a row matrix (1 x 8) of eight bits, or a column matrix (8 x 1) of eight bits. </a:t>
            </a:r>
          </a:p>
          <a:p>
            <a:pPr marL="13716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When treated as a row matrix, the bits are inserted to the matrix from left to right; when treated as a column matrix, the bits are inserted into the matrix from top to bottom. We use a lowercase bold 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letter to refer to a byte.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Word: </a:t>
            </a:r>
          </a:p>
          <a:p>
            <a:pPr marL="13716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 word is a </a:t>
            </a:r>
            <a:r>
              <a:rPr lang="en-US" sz="15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group of 32 bits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(4 bytes) that can be treated as a single entity, a row matrix of four bytes, or a column matrix of four bytes. </a:t>
            </a:r>
          </a:p>
          <a:p>
            <a:pPr marL="13716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When it is treated as a row matrix, the bytes are inserted into the matrix from left to right; when it is considered as a column matrix, the bytes are inserted into the matrix from top to bottom. We use the lowercase bold letter 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to show a word.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4"/>
              <a:defRPr/>
            </a:pP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Blocks:</a:t>
            </a:r>
          </a:p>
          <a:p>
            <a:pPr marL="13716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AES encrypts and decrypts data as blocks. A block in AES is a </a:t>
            </a:r>
            <a:r>
              <a:rPr lang="en-US" sz="15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group of 128 bits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(4 words or 16 bytes). However, a block can be represented as a row matrix of 16 bytes.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2CBDE9FB-55F0-47F3-BAA2-6F83F78BF8FD}" type="slidenum">
              <a:rPr lang="en-US" sz="1200"/>
              <a:pPr eaLnBrk="1" hangingPunct="1"/>
              <a:t>31</a:t>
            </a:fld>
            <a:endParaRPr lang="en-US" sz="1200"/>
          </a:p>
        </p:txBody>
      </p:sp>
      <p:pic>
        <p:nvPicPr>
          <p:cNvPr id="20483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Units in AES: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485" name="Rectangle 17"/>
          <p:cNvSpPr>
            <a:spLocks noChangeArrowheads="1"/>
          </p:cNvSpPr>
          <p:nvPr/>
        </p:nvSpPr>
        <p:spPr bwMode="auto">
          <a:xfrm>
            <a:off x="76200" y="557213"/>
            <a:ext cx="8763000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  <a:buFont typeface="Tahoma" panose="020B0604030504040204" pitchFamily="34" charset="0"/>
              <a:buAutoNum type="arabicPeriod" startAt="5"/>
            </a:pPr>
            <a:r>
              <a:rPr lang="en-US" sz="18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State: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 uses several rounds in which each round is made of several stages.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block is transformed from one stage to another.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the beginning and end of the cipher, AES uses the term data block; before and after each stage, the data block is referred to as a state.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use an uppercase bold letter </a:t>
            </a:r>
            <a:r>
              <a:rPr lang="en-US" sz="15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15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refer to a state.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Although the states in different stages are normally called S, we occasionally use the letter T to refer to a temporary state.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States, like blocks, are made of 16 bytes</a:t>
            </a:r>
            <a:r>
              <a:rPr lang="en-US" sz="15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but normally are treated as matrices of 4 x 4 bytes. In this case, each element of a state is referred to as S</a:t>
            </a:r>
            <a:r>
              <a:rPr lang="en-US" sz="1500" b="0" baseline="-25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r,c</a:t>
            </a:r>
            <a:r>
              <a:rPr lang="en-US" sz="15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where r (0 to 3) defines the row and the c (0 to 3) defines the column.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BC13FE6F-F98E-44C4-B130-243C4F7E4F94}" type="slidenum">
              <a:rPr lang="en-US" sz="1200"/>
              <a:pPr eaLnBrk="1" hangingPunct="1"/>
              <a:t>32</a:t>
            </a:fld>
            <a:endParaRPr lang="en-US" sz="1200"/>
          </a:p>
        </p:txBody>
      </p:sp>
      <p:pic>
        <p:nvPicPr>
          <p:cNvPr id="2253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Units in AES: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533" name="Text Box 16"/>
          <p:cNvSpPr txBox="1">
            <a:spLocks noChangeArrowheads="1"/>
          </p:cNvSpPr>
          <p:nvPr/>
        </p:nvSpPr>
        <p:spPr bwMode="auto">
          <a:xfrm>
            <a:off x="2971800" y="6400800"/>
            <a:ext cx="37147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70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Figure:</a:t>
            </a:r>
            <a:r>
              <a:rPr lang="en-US" sz="1700" b="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7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units used in AES</a:t>
            </a:r>
          </a:p>
        </p:txBody>
      </p:sp>
      <p:pic>
        <p:nvPicPr>
          <p:cNvPr id="22534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537575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Rectangle 17"/>
          <p:cNvSpPr>
            <a:spLocks noChangeArrowheads="1"/>
          </p:cNvSpPr>
          <p:nvPr/>
        </p:nvSpPr>
        <p:spPr bwMode="auto">
          <a:xfrm>
            <a:off x="76200" y="457200"/>
            <a:ext cx="8763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5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Among the five units of measurement of data in AES, bit is the atomic unit and the remaining units are called non-atomic which are shown in the figure below.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A471A3A1-1310-48BC-B41B-94EC118C4949}" type="slidenum">
              <a:rPr lang="en-US" sz="1200"/>
              <a:pPr eaLnBrk="1" hangingPunct="1"/>
              <a:t>33</a:t>
            </a:fld>
            <a:endParaRPr lang="en-US" sz="1200"/>
          </a:p>
        </p:txBody>
      </p:sp>
      <p:pic>
        <p:nvPicPr>
          <p:cNvPr id="28675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Structure of Each Round at the Encryption Site:</a:t>
            </a:r>
          </a:p>
        </p:txBody>
      </p:sp>
      <p:sp>
        <p:nvSpPr>
          <p:cNvPr id="6149" name="Rectangle 17"/>
          <p:cNvSpPr>
            <a:spLocks noChangeArrowheads="1"/>
          </p:cNvSpPr>
          <p:nvPr/>
        </p:nvSpPr>
        <p:spPr bwMode="auto">
          <a:xfrm>
            <a:off x="0" y="304800"/>
            <a:ext cx="3810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Figure below shows the structure of each round at the encryption side. 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Each round, except the last, uses four transformations that are invertible:</a:t>
            </a:r>
          </a:p>
          <a:p>
            <a:pPr marL="920750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500" b="0" dirty="0" err="1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SubByte</a:t>
            </a:r>
            <a:endParaRPr lang="en-US" sz="1500" b="0" dirty="0">
              <a:solidFill>
                <a:srgbClr val="0000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920750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500" b="0" dirty="0" err="1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ShiftRows</a:t>
            </a:r>
            <a:endParaRPr lang="en-US" sz="1500" b="0" dirty="0">
              <a:solidFill>
                <a:srgbClr val="0000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920750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500" b="0" dirty="0" err="1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MixColumns</a:t>
            </a:r>
            <a:endParaRPr lang="en-US" sz="1500" b="0" dirty="0">
              <a:solidFill>
                <a:srgbClr val="0000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920750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500" b="0" dirty="0" err="1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AddRoundKey</a:t>
            </a:r>
            <a:endParaRPr lang="en-US" sz="1500" b="0" dirty="0">
              <a:solidFill>
                <a:srgbClr val="0000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last round has only three transformations (except the third transformation).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5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Each transformation takes a state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sz="1500" b="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creates another state 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to be used for the next transformation or the next round. 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pre-round section uses only one transformation (</a:t>
            </a:r>
            <a:r>
              <a:rPr lang="en-US" sz="15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AddRoundKey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); the last round uses only three transformations (</a:t>
            </a:r>
            <a:r>
              <a:rPr lang="en-US" sz="15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MixColunms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transformation is missing).</a:t>
            </a:r>
          </a:p>
        </p:txBody>
      </p:sp>
      <p:sp>
        <p:nvSpPr>
          <p:cNvPr id="28678" name="Text Box 14"/>
          <p:cNvSpPr txBox="1">
            <a:spLocks noChangeArrowheads="1"/>
          </p:cNvSpPr>
          <p:nvPr/>
        </p:nvSpPr>
        <p:spPr bwMode="auto">
          <a:xfrm>
            <a:off x="2987675" y="6351588"/>
            <a:ext cx="63849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70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Figure:</a:t>
            </a:r>
            <a:r>
              <a:rPr lang="en-US" sz="1700" b="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7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Structure of each round at the encryption site</a:t>
            </a:r>
          </a:p>
        </p:txBody>
      </p:sp>
      <p:pic>
        <p:nvPicPr>
          <p:cNvPr id="2867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0"/>
            <a:ext cx="4887913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2B4307EC-C1DD-483C-B259-0B5CBCBD3DAE}" type="slidenum">
              <a:rPr lang="en-US" sz="1200"/>
              <a:pPr eaLnBrk="1" hangingPunct="1"/>
              <a:t>34</a:t>
            </a:fld>
            <a:endParaRPr lang="en-US" sz="1200"/>
          </a:p>
        </p:txBody>
      </p:sp>
      <p:pic>
        <p:nvPicPr>
          <p:cNvPr id="30723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Transformations in AES:</a:t>
            </a:r>
          </a:p>
        </p:txBody>
      </p:sp>
      <p:sp>
        <p:nvSpPr>
          <p:cNvPr id="6149" name="Rectangle 17"/>
          <p:cNvSpPr>
            <a:spLocks noChangeArrowheads="1"/>
          </p:cNvSpPr>
          <p:nvPr/>
        </p:nvSpPr>
        <p:spPr bwMode="auto">
          <a:xfrm>
            <a:off x="0" y="574675"/>
            <a:ext cx="8763000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To provide security, AES uses four types of transformations: </a:t>
            </a:r>
          </a:p>
          <a:p>
            <a:pPr marL="1385888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Substitution</a:t>
            </a:r>
          </a:p>
          <a:p>
            <a:pPr marL="1385888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Permutation</a:t>
            </a:r>
          </a:p>
          <a:p>
            <a:pPr marL="1385888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Mixing</a:t>
            </a:r>
          </a:p>
          <a:p>
            <a:pPr marL="1385888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Key-adding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Each round of AES, except the last, uses the four transformations. The last round uses only three of the four transformations (Mixing transformation is missing).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1EA66E1-81FD-4282-B85A-38F30C9A83F6}" type="slidenum">
              <a:rPr lang="en-US" sz="1200"/>
              <a:pPr eaLnBrk="1" hangingPunct="1"/>
              <a:t>35</a:t>
            </a:fld>
            <a:endParaRPr lang="en-US" sz="1200"/>
          </a:p>
        </p:txBody>
      </p:sp>
      <p:pic>
        <p:nvPicPr>
          <p:cNvPr id="3277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Transformations in AES:</a:t>
            </a:r>
          </a:p>
        </p:txBody>
      </p:sp>
      <p:sp>
        <p:nvSpPr>
          <p:cNvPr id="6149" name="Rectangle 17"/>
          <p:cNvSpPr>
            <a:spLocks noChangeArrowheads="1"/>
          </p:cNvSpPr>
          <p:nvPr/>
        </p:nvSpPr>
        <p:spPr bwMode="auto">
          <a:xfrm>
            <a:off x="76200" y="574675"/>
            <a:ext cx="8686800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 algn="just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1) Substitution: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AES, like DES, uses substitution. However, the mechanism is different. </a:t>
            </a:r>
          </a:p>
          <a:p>
            <a:pPr marL="13716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First, the substitution is done for each byte. </a:t>
            </a:r>
          </a:p>
          <a:p>
            <a:pPr marL="13716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Second, only one table is used for transformation of every byte, which means that if two bytes are the same, the transformation is also the same. </a:t>
            </a:r>
          </a:p>
          <a:p>
            <a:pPr marL="13716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Third, the transformation is defined by either a table lookup process or mathematical calculation in the GF(2</a:t>
            </a:r>
            <a:r>
              <a:rPr lang="en-US" sz="1500" b="0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8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) field. 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AES uses two invertible transformations, </a:t>
            </a:r>
            <a:r>
              <a:rPr lang="en-US" sz="18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SubBytes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sz="18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InvSubBytes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, which are inverses of each other.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8F920422-22D4-4829-89B8-B95EAFAB46A3}" type="slidenum">
              <a:rPr lang="en-US" sz="1200"/>
              <a:pPr eaLnBrk="1" hangingPunct="1"/>
              <a:t>36</a:t>
            </a:fld>
            <a:endParaRPr lang="en-US" sz="1200"/>
          </a:p>
        </p:txBody>
      </p:sp>
      <p:pic>
        <p:nvPicPr>
          <p:cNvPr id="3481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Transformations in AES:</a:t>
            </a:r>
          </a:p>
        </p:txBody>
      </p:sp>
      <p:sp>
        <p:nvSpPr>
          <p:cNvPr id="34821" name="Rectangle 17"/>
          <p:cNvSpPr>
            <a:spLocks noChangeArrowheads="1"/>
          </p:cNvSpPr>
          <p:nvPr/>
        </p:nvSpPr>
        <p:spPr bwMode="auto">
          <a:xfrm>
            <a:off x="76200" y="574675"/>
            <a:ext cx="86868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altLang="en-US" sz="18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2) Permutation: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second transformation in a round is shifting, which permutes the bytes.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DES, in which permutation is done at the bit level, shifting transformation in AES is done at the byte level; the order of the bits in the byte is not changed.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the encryption, the transformation is called ShiftRows. In the decryption, the transformation is called InvShiftRows. The ShiftRows and InvShiftRows transformations are inverses of each other.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ShiftRows, the shifting is to the left. The number of shifts depends on the row number (0, 1 , 2, or 3) of the state matrix. This means the row 0 is not shifted at all and the last row is shifted three bytes. Figure below shows the shifting transformation.</a:t>
            </a:r>
            <a:endParaRPr lang="en-US" sz="1800" b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482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013200"/>
            <a:ext cx="65913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Text Box 13"/>
          <p:cNvSpPr txBox="1">
            <a:spLocks noChangeArrowheads="1"/>
          </p:cNvSpPr>
          <p:nvPr/>
        </p:nvSpPr>
        <p:spPr bwMode="auto">
          <a:xfrm>
            <a:off x="3411538" y="6400800"/>
            <a:ext cx="40560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70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Figure: </a:t>
            </a:r>
            <a:r>
              <a:rPr lang="en-US" sz="17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ShiftRows transformation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6C5B3B60-077E-4402-8C52-0702BF879BF4}" type="slidenum">
              <a:rPr lang="en-US" sz="1200"/>
              <a:pPr eaLnBrk="1" hangingPunct="1"/>
              <a:t>37</a:t>
            </a:fld>
            <a:endParaRPr lang="en-US" sz="1200"/>
          </a:p>
        </p:txBody>
      </p:sp>
      <p:pic>
        <p:nvPicPr>
          <p:cNvPr id="36867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Transformations in AES:</a:t>
            </a:r>
          </a:p>
        </p:txBody>
      </p:sp>
      <p:sp>
        <p:nvSpPr>
          <p:cNvPr id="36869" name="Rectangle 17"/>
          <p:cNvSpPr>
            <a:spLocks noChangeArrowheads="1"/>
          </p:cNvSpPr>
          <p:nvPr/>
        </p:nvSpPr>
        <p:spPr bwMode="auto">
          <a:xfrm>
            <a:off x="76200" y="574675"/>
            <a:ext cx="86868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altLang="en-US"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Mixing: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mixing transformation changes the contents of each byte by taking four bytes at a time and combining them to recreate four new bytes.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 defines two mixing transformations, MixColumns and InvMixColumns, to be used in the encryption and decryption.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MixColumns multiplies the state matrix by a constant square matrix; the InvMixColumns does the same using the inverse constant matrix.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MixColumns and InvMixColumns transformations are inverses of each other.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29297F0-1191-44FA-8F64-A1D71CBC08D2}" type="slidenum">
              <a:rPr lang="en-US" sz="1200"/>
              <a:pPr eaLnBrk="1" hangingPunct="1"/>
              <a:t>38</a:t>
            </a:fld>
            <a:endParaRPr lang="en-US" sz="1200"/>
          </a:p>
        </p:txBody>
      </p:sp>
      <p:pic>
        <p:nvPicPr>
          <p:cNvPr id="38915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Transformations in AES:</a:t>
            </a:r>
          </a:p>
        </p:txBody>
      </p:sp>
      <p:sp>
        <p:nvSpPr>
          <p:cNvPr id="38917" name="Rectangle 17"/>
          <p:cNvSpPr>
            <a:spLocks noChangeArrowheads="1"/>
          </p:cNvSpPr>
          <p:nvPr/>
        </p:nvSpPr>
        <p:spPr bwMode="auto">
          <a:xfrm>
            <a:off x="76200" y="574675"/>
            <a:ext cx="86868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altLang="en-US"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4) Key-adding: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transformation that performs whitening is called AddRoundKey.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previous state is added (matrix addition) with the round matrix key to create the new state.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Addition of individual elements in the two matrices is done in GF(2</a:t>
            </a:r>
            <a:r>
              <a:rPr lang="en-US" sz="1800" b="0" baseline="30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which means that 8-bit words are XORed.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AddRoundKey transformation is the inverse of itself.</a:t>
            </a:r>
          </a:p>
        </p:txBody>
      </p:sp>
      <p:pic>
        <p:nvPicPr>
          <p:cNvPr id="3891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965575"/>
            <a:ext cx="7002463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Text Box 11"/>
          <p:cNvSpPr txBox="1">
            <a:spLocks noChangeArrowheads="1"/>
          </p:cNvSpPr>
          <p:nvPr/>
        </p:nvSpPr>
        <p:spPr bwMode="auto">
          <a:xfrm>
            <a:off x="2743200" y="6400800"/>
            <a:ext cx="455453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70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Figure:</a:t>
            </a:r>
            <a:r>
              <a:rPr lang="en-US" sz="1700" b="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7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AddRoundKey transformation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6176726F-7CCE-4BD8-A91B-681AE67FD886}" type="slidenum">
              <a:rPr lang="en-US" sz="1200"/>
              <a:pPr eaLnBrk="1" hangingPunct="1"/>
              <a:t>39</a:t>
            </a:fld>
            <a:endParaRPr lang="en-US" sz="1200"/>
          </a:p>
        </p:txBody>
      </p:sp>
      <p:pic>
        <p:nvPicPr>
          <p:cNvPr id="40963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Expansion in AES:</a:t>
            </a:r>
          </a:p>
        </p:txBody>
      </p:sp>
      <p:sp>
        <p:nvSpPr>
          <p:cNvPr id="40965" name="Rectangle 17"/>
          <p:cNvSpPr>
            <a:spLocks noChangeArrowheads="1"/>
          </p:cNvSpPr>
          <p:nvPr/>
        </p:nvSpPr>
        <p:spPr bwMode="auto">
          <a:xfrm>
            <a:off x="76200" y="574675"/>
            <a:ext cx="86868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create round key for each round, AES uses a key-expansion process.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the number of rounds is N</a:t>
            </a:r>
            <a:r>
              <a:rPr lang="en-US" sz="1600" b="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the key-expansion routine creates </a:t>
            </a:r>
            <a:r>
              <a:rPr lang="en-US" sz="1600" b="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sz="1600" b="0" baseline="-250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1600" b="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+1 </a:t>
            </a: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128-bit round keys from one single 128-bit cipher key.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first round key is used for pre-round transformation (</a:t>
            </a:r>
            <a:r>
              <a:rPr lang="en-US" sz="16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AddRoundKey</a:t>
            </a: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 the remaining round keys are used for the last transformation (</a:t>
            </a:r>
            <a:r>
              <a:rPr lang="en-US" sz="16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AddRoundKey</a:t>
            </a: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at the end of each round.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key-expansion routine creates round keys word by word, where a word is an array of four bytes. The routine creates 4 x (N</a:t>
            </a:r>
            <a:r>
              <a:rPr lang="en-US" sz="1600" b="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+1) words that are called: w</a:t>
            </a:r>
            <a:r>
              <a:rPr lang="en-US" sz="1600" b="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w</a:t>
            </a:r>
            <a:r>
              <a:rPr lang="en-US" sz="1600" b="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w</a:t>
            </a:r>
            <a:r>
              <a:rPr lang="en-US" sz="1600" b="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…..,w</a:t>
            </a:r>
            <a:r>
              <a:rPr lang="en-US" sz="1600" b="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4(nr+1)-1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other words, in the AES-128 version (10 rounds), there are 44 words; in the AES 192 version (12 rounds), there are 52 words; and in the AES-256 version (with 14 rounds), there are 60 words.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round key is made of four words. Table shows the relationship between rounds and words.</a:t>
            </a:r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95800"/>
            <a:ext cx="533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63D9487-065C-42DB-ABB1-26F300C47727}" type="slidenum">
              <a:rPr lang="en-US" sz="1200"/>
              <a:pPr eaLnBrk="1" hangingPunct="1"/>
              <a:t>4</a:t>
            </a:fld>
            <a:endParaRPr lang="en-US" sz="1200"/>
          </a:p>
        </p:txBody>
      </p:sp>
      <p:pic>
        <p:nvPicPr>
          <p:cNvPr id="8195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 of AES (Advanced Encryption Standard)</a:t>
            </a:r>
            <a:r>
              <a:rPr lang="en-US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</p:txBody>
      </p: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6200" y="573088"/>
            <a:ext cx="8763000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tabLst>
                <a:tab pos="685800" algn="l"/>
              </a:tabLst>
              <a:defRPr/>
            </a:pP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Until 2000, </a:t>
            </a:r>
            <a:r>
              <a:rPr lang="en-US" sz="18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(Data Encryption Standard) had been used as a standard method of encryption, </a:t>
            </a: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but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with </a:t>
            </a:r>
            <a:r>
              <a:rPr lang="en-US" sz="1800" dirty="0">
                <a:solidFill>
                  <a:srgbClr val="00CC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increase in speed in computers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sz="1800" dirty="0">
                <a:solidFill>
                  <a:srgbClr val="00CC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having shorter key length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, it is no more considered secure as a </a:t>
            </a:r>
            <a:r>
              <a:rPr lang="en-US" sz="18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cryptanalyst can break the code </a:t>
            </a: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by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exhaustively searching </a:t>
            </a: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all the keys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using a fast computer.</a:t>
            </a:r>
          </a:p>
          <a:p>
            <a:pPr marL="457200" indent="-4572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tabLst>
                <a:tab pos="685800" algn="l"/>
              </a:tabLst>
              <a:defRPr/>
            </a:pP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From 2001, DES has been replaced by a new standard known as the </a:t>
            </a: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Advanced Encryption Standard 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AES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) which is </a:t>
            </a: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published by 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sz="18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National Institute of Standards and Technology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NIST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 marL="13716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In 1997, NIST started looking for a replacement for DES, which would be called the Advanced Encryption Standard or AES. </a:t>
            </a:r>
          </a:p>
          <a:p>
            <a:pPr marL="13716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sz="1500" b="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NIST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specifications required a 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block size </a:t>
            </a:r>
            <a:r>
              <a:rPr lang="en-US" sz="1500" dirty="0">
                <a:latin typeface="Verdana" pitchFamily="34" charset="0"/>
                <a:ea typeface="Verdana" pitchFamily="34" charset="0"/>
                <a:cs typeface="Verdana" pitchFamily="34" charset="0"/>
              </a:rPr>
              <a:t>of </a:t>
            </a:r>
            <a:r>
              <a:rPr lang="en-US" sz="15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128 bits 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sz="1500" dirty="0">
                <a:solidFill>
                  <a:srgbClr val="00CC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three different key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sizes of </a:t>
            </a:r>
            <a:r>
              <a:rPr lang="en-US" sz="15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128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192, </a:t>
            </a:r>
            <a:r>
              <a:rPr lang="en-US" sz="1500" dirty="0"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256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bits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</a:p>
          <a:p>
            <a:pPr marL="13716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specifications also required that 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AES be an </a:t>
            </a:r>
            <a:r>
              <a:rPr lang="en-US" sz="15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open algorithm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available to the public worldwide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. The announcement was made internationally to solicit responses from all over the world.</a:t>
            </a:r>
          </a:p>
          <a:p>
            <a:pPr marL="13716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After the </a:t>
            </a:r>
            <a:r>
              <a:rPr lang="en-US" sz="1500" b="0" i="1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First AES Candidate Conference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, NIST announced that 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15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out of </a:t>
            </a:r>
            <a:r>
              <a:rPr lang="en-US" sz="15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21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received algorithms had met the requirements and been selected as the first candidates (August 1998). </a:t>
            </a:r>
          </a:p>
          <a:p>
            <a:pPr marL="13716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Algorithms were submitted from a number of countries; the variety of these proposals demonstrated the openness of the process and worldwide participation.</a:t>
            </a:r>
          </a:p>
        </p:txBody>
      </p:sp>
    </p:spTree>
    <p:extLst>
      <p:ext uri="{BB962C8B-B14F-4D97-AF65-F5344CB8AC3E}">
        <p14:creationId xmlns:p14="http://schemas.microsoft.com/office/powerpoint/2010/main" val="38526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319CADB6-A6B2-4198-9527-0011E559802E}" type="slidenum">
              <a:rPr lang="en-US" sz="1200"/>
              <a:pPr eaLnBrk="1" hangingPunct="1"/>
              <a:t>40</a:t>
            </a:fld>
            <a:endParaRPr lang="en-US" sz="1200"/>
          </a:p>
        </p:txBody>
      </p:sp>
      <p:pic>
        <p:nvPicPr>
          <p:cNvPr id="4301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Expansion in AES-128:</a:t>
            </a:r>
          </a:p>
        </p:txBody>
      </p:sp>
      <p:sp>
        <p:nvSpPr>
          <p:cNvPr id="43013" name="Rectangle 17"/>
          <p:cNvSpPr>
            <a:spLocks noChangeArrowheads="1"/>
          </p:cNvSpPr>
          <p:nvPr/>
        </p:nvSpPr>
        <p:spPr bwMode="auto">
          <a:xfrm>
            <a:off x="76200" y="574675"/>
            <a:ext cx="86868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 us show the creation of words for the AES-128 version; the processes for the other two versions are the same with some slight changes.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 below shows how 44 words are made from the original key.</a:t>
            </a:r>
          </a:p>
        </p:txBody>
      </p:sp>
      <p:pic>
        <p:nvPicPr>
          <p:cNvPr id="43014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6075"/>
            <a:ext cx="6856413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 Box 12"/>
          <p:cNvSpPr txBox="1">
            <a:spLocks noChangeArrowheads="1"/>
          </p:cNvSpPr>
          <p:nvPr/>
        </p:nvSpPr>
        <p:spPr bwMode="auto">
          <a:xfrm>
            <a:off x="3200400" y="6461125"/>
            <a:ext cx="34988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70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Figure:</a:t>
            </a:r>
            <a:r>
              <a:rPr lang="en-US" sz="1700" b="0">
                <a:solidFill>
                  <a:schemeClr val="folHlin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7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expansion in AES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EAF0A1F6-94D8-416C-98EF-293FCEA29EEA}" type="slidenum">
              <a:rPr lang="en-US" sz="1200"/>
              <a:pPr eaLnBrk="1" hangingPunct="1"/>
              <a:t>41</a:t>
            </a:fld>
            <a:endParaRPr lang="en-US" sz="1200"/>
          </a:p>
        </p:txBody>
      </p:sp>
      <p:pic>
        <p:nvPicPr>
          <p:cNvPr id="4505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Expansion in AES-128:</a:t>
            </a:r>
          </a:p>
        </p:txBody>
      </p:sp>
      <p:sp>
        <p:nvSpPr>
          <p:cNvPr id="6149" name="Rectangle 17"/>
          <p:cNvSpPr>
            <a:spLocks noChangeArrowheads="1"/>
          </p:cNvSpPr>
          <p:nvPr/>
        </p:nvSpPr>
        <p:spPr bwMode="auto">
          <a:xfrm>
            <a:off x="76200" y="574675"/>
            <a:ext cx="8686800" cy="635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process is as follows:</a:t>
            </a:r>
          </a:p>
          <a:p>
            <a:pPr marL="1385888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first four words (w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, w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, W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, W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) are made from the cipher key. The cipher key is thought of as an array of 16 bytes (k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to k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16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). The first four bytes (k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to k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) become w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; the next four bytes (k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4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to k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7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) become w</a:t>
            </a:r>
            <a:r>
              <a:rPr lang="en-US" sz="16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so on.</a:t>
            </a:r>
          </a:p>
          <a:p>
            <a:pPr marL="1385888" indent="-4572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rest of the words (</a:t>
            </a:r>
            <a:r>
              <a:rPr lang="en-US" sz="16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</a:t>
            </a:r>
            <a:r>
              <a:rPr lang="en-US" sz="1600" b="0" baseline="-250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for </a:t>
            </a:r>
            <a:r>
              <a:rPr lang="en-US" sz="16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= 4 to 43) are made as follows:</a:t>
            </a:r>
          </a:p>
          <a:p>
            <a:pPr marL="183515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If (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mod 4) =! 0, 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</a:t>
            </a:r>
            <a:r>
              <a:rPr lang="en-US" sz="1400" b="0" baseline="-250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= w</a:t>
            </a:r>
            <a:r>
              <a:rPr lang="en-US" sz="14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i-1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EXOR w</a:t>
            </a:r>
            <a:r>
              <a:rPr lang="en-US" sz="14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i+4 . 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Referring to the above figure, this means each word is made from the one at the left and the one at the top.</a:t>
            </a:r>
          </a:p>
          <a:p>
            <a:pPr marL="183515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If (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mod 4) = 0, 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</a:t>
            </a:r>
            <a:r>
              <a:rPr lang="en-US" sz="1400" b="0" baseline="-250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= t EXOR w</a:t>
            </a:r>
            <a:r>
              <a:rPr lang="en-US" sz="14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i-4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. Here t, a temporary word, is the result of applying two routines, 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SubWord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RotWord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, on W</a:t>
            </a:r>
            <a:r>
              <a:rPr lang="en-US" sz="14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i-1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XORing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the result with a round constants, 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RCon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. In other words, we have, t = 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SubWord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(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RotWord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(w</a:t>
            </a:r>
            <a:r>
              <a:rPr lang="en-US" sz="14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i-1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)) EXOR </a:t>
            </a:r>
            <a:r>
              <a:rPr lang="en-US" sz="14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Rcon</a:t>
            </a:r>
            <a:r>
              <a:rPr lang="en-US" sz="1400" b="0" baseline="-250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en-US" sz="1400" b="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/4</a:t>
            </a:r>
            <a:r>
              <a:rPr lang="en-US" sz="14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RotWord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sz="16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RotWord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(rotate word) routine is similar to the </a:t>
            </a:r>
            <a:r>
              <a:rPr lang="en-US" sz="16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ShiftRows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transformation, but it is applied to only one row. The routine takes a word as an array of four bytes and shifts each byte to the left with wrapping.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endParaRPr lang="en-US" sz="16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SubWord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sz="16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SubWord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(substitute word) routine is similar to the </a:t>
            </a:r>
            <a:r>
              <a:rPr lang="en-US" sz="16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SubBytes</a:t>
            </a:r>
            <a:r>
              <a:rPr lang="en-US" sz="16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transformation, but it is applied only to four bytes. The routine takes each byte in the word and substitutes another byte for it.</a:t>
            </a:r>
            <a:endParaRPr lang="en-US" sz="14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endParaRPr lang="en-US" sz="14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 algn="just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endParaRPr lang="en-US" sz="16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2" name="Text Box 4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>
              <a:latin typeface="Times New Roman" panose="02020603050405020304" pitchFamily="18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i="0" smtClean="0">
                <a:latin typeface="Arial" panose="020B0604020202020204" pitchFamily="34" charset="0"/>
              </a:rPr>
              <a:t>Discussion Points</a:t>
            </a:r>
            <a:endParaRPr lang="en-US" i="0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Slide-</a:t>
            </a:r>
            <a:fld id="{3BB35075-17C3-4D41-B67E-CC7D4E0C283E}" type="slidenum">
              <a:rPr lang="en-US" smtClean="0">
                <a:solidFill>
                  <a:srgbClr val="FF00FF"/>
                </a:solidFill>
              </a:rPr>
              <a:pPr>
                <a:defRPr/>
              </a:pPr>
              <a:t>42</a:t>
            </a:fld>
            <a:endParaRPr lang="en-US" dirty="0">
              <a:solidFill>
                <a:srgbClr val="FF00FF"/>
              </a:solidFill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6200" y="1219200"/>
            <a:ext cx="8763000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0250" indent="-5143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98513" lvl="1" eaLnBrk="1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altLang="zh-CN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To review a short history of AES</a:t>
            </a:r>
          </a:p>
          <a:p>
            <a:pPr marL="798513" lvl="1" eaLnBrk="1" hangingPunct="1"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 typeface="Wingdings" pitchFamily="2" charset="2"/>
              <a:buChar char="q"/>
              <a:tabLst>
                <a:tab pos="741363" algn="l"/>
              </a:tabLst>
              <a:defRPr/>
            </a:pPr>
            <a:r>
              <a:rPr lang="en-US" altLang="zh-CN" sz="25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Basic structure </a:t>
            </a:r>
            <a:r>
              <a:rPr lang="en-US" altLang="zh-CN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of AES</a:t>
            </a:r>
          </a:p>
          <a:p>
            <a:pPr marL="798513" lvl="1" eaLnBrk="1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altLang="en-US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Types of transformations used by AES</a:t>
            </a:r>
            <a:endParaRPr lang="en-US" altLang="zh-CN" sz="2500" dirty="0" smtClean="0">
              <a:ln>
                <a:solidFill>
                  <a:srgbClr val="00CC00"/>
                </a:solidFill>
              </a:ln>
              <a:solidFill>
                <a:srgbClr val="00B050"/>
              </a:solidFill>
              <a:latin typeface="Verdana" pitchFamily="34" charset="0"/>
            </a:endParaRPr>
          </a:p>
          <a:p>
            <a:pPr marL="798513" lvl="1" eaLnBrk="1" hangingPunct="1"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 typeface="Wingdings" pitchFamily="2" charset="2"/>
              <a:buChar char="q"/>
              <a:tabLst>
                <a:tab pos="741363" algn="l"/>
              </a:tabLst>
              <a:defRPr/>
            </a:pPr>
            <a:r>
              <a:rPr lang="en-US" altLang="zh-CN" sz="25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Key </a:t>
            </a:r>
            <a:r>
              <a:rPr lang="en-US" altLang="zh-CN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expansion process </a:t>
            </a:r>
            <a:r>
              <a:rPr lang="en-US" altLang="en-US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in AES-128</a:t>
            </a:r>
            <a:endParaRPr lang="en-US" altLang="zh-CN" sz="25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Verdana" pitchFamily="34" charset="0"/>
            </a:endParaRPr>
          </a:p>
          <a:p>
            <a:pPr marL="798513" lvl="1" eaLnBrk="1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lang="en-US" altLang="en-US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Structure of </a:t>
            </a:r>
            <a:r>
              <a:rPr lang="en-US" altLang="en-US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each </a:t>
            </a:r>
            <a:r>
              <a:rPr lang="en-US" altLang="en-US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r</a:t>
            </a:r>
            <a:r>
              <a:rPr lang="en-US" altLang="en-US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ound </a:t>
            </a:r>
            <a:r>
              <a:rPr lang="en-US" altLang="en-US" sz="2500" dirty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at the </a:t>
            </a:r>
            <a:r>
              <a:rPr lang="en-US" altLang="en-US" sz="2500" dirty="0" smtClean="0">
                <a:ln>
                  <a:solidFill>
                    <a:srgbClr val="00CC00"/>
                  </a:solidFill>
                </a:ln>
                <a:solidFill>
                  <a:srgbClr val="00B050"/>
                </a:solidFill>
                <a:latin typeface="Verdana" pitchFamily="34" charset="0"/>
              </a:rPr>
              <a:t>encryption site</a:t>
            </a:r>
            <a:endParaRPr lang="en-US" altLang="zh-CN" sz="2500" dirty="0" smtClean="0">
              <a:ln>
                <a:solidFill>
                  <a:srgbClr val="00CC00"/>
                </a:solidFill>
              </a:ln>
              <a:solidFill>
                <a:srgbClr val="00B050"/>
              </a:solidFill>
              <a:latin typeface="Verdana" pitchFamily="34" charset="0"/>
            </a:endParaRPr>
          </a:p>
          <a:p>
            <a:pPr marL="798513" lvl="1" eaLnBrk="1" hangingPunct="1"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 typeface="Wingdings" pitchFamily="2" charset="2"/>
              <a:buChar char="q"/>
              <a:tabLst>
                <a:tab pos="741363" algn="l"/>
              </a:tabLst>
              <a:defRPr/>
            </a:pPr>
            <a:r>
              <a:rPr lang="en-US" altLang="zh-CN" sz="25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To discuss different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3458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068879" y="4324151"/>
            <a:ext cx="4339651" cy="9233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64195" y="1979193"/>
            <a:ext cx="5917005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Slide-</a:t>
            </a:r>
            <a:fld id="{3BB35075-17C3-4D41-B67E-CC7D4E0C283E}" type="slidenum">
              <a:rPr lang="en-US" smtClean="0">
                <a:solidFill>
                  <a:srgbClr val="FF00FF"/>
                </a:solidFill>
              </a:rPr>
              <a:pPr>
                <a:defRPr/>
              </a:pPr>
              <a:t>43</a:t>
            </a:fld>
            <a:endParaRPr lang="en-US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770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6E2E33B9-133D-412E-A0BE-31673FB8334C}" type="slidenum">
              <a:rPr lang="en-US" sz="1200"/>
              <a:pPr eaLnBrk="1" hangingPunct="1"/>
              <a:t>5</a:t>
            </a:fld>
            <a:endParaRPr lang="en-US" sz="1200"/>
          </a:p>
        </p:txBody>
      </p:sp>
      <p:pic>
        <p:nvPicPr>
          <p:cNvPr id="10243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History of AES (Advanced Encryption Standard)</a:t>
            </a:r>
            <a:r>
              <a:rPr lang="en-US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</p:txBody>
      </p:sp>
      <p:sp>
        <p:nvSpPr>
          <p:cNvPr id="10245" name="Rectangle 17"/>
          <p:cNvSpPr>
            <a:spLocks noChangeArrowheads="1"/>
          </p:cNvSpPr>
          <p:nvPr/>
        </p:nvSpPr>
        <p:spPr bwMode="auto">
          <a:xfrm>
            <a:off x="76200" y="483265"/>
            <a:ext cx="87630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the </a:t>
            </a:r>
            <a:r>
              <a:rPr lang="en-US" sz="1800" b="0" i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Second AES Candidate Conference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which was held in Rome, NIST announced that </a:t>
            </a:r>
            <a:r>
              <a:rPr lang="en-US" sz="18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out of </a:t>
            </a:r>
            <a:r>
              <a:rPr lang="en-US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candidates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—MARS, </a:t>
            </a:r>
            <a:r>
              <a:rPr lang="en-US" sz="18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RC6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Rijndael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1800" dirty="0">
                <a:solidFill>
                  <a:srgbClr val="00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Serpent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</a:t>
            </a:r>
            <a:r>
              <a:rPr lang="en-US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Twofish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were selected as the finalists (August 1999).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the </a:t>
            </a:r>
            <a:r>
              <a:rPr lang="en-US" sz="1800" b="0" i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Third AES Candidate Conference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NIST announced that </a:t>
            </a:r>
            <a:r>
              <a:rPr lang="en-US" sz="1800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Rijndael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designed by 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Belgian researchers </a:t>
            </a:r>
            <a:r>
              <a:rPr lang="en-US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Joan </a:t>
            </a:r>
            <a:r>
              <a:rPr lang="en-US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Daemen</a:t>
            </a:r>
            <a:r>
              <a:rPr lang="en-US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Vincent </a:t>
            </a:r>
            <a:r>
              <a:rPr lang="en-US" sz="18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Rijment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was selected as Advanced Encryption Standard (October 2000).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February 2001, NIST announced that a draft of the Federal Information Processing Standard (FIPS) was available for public review and comment.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Finally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 was published 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FIPS 197 in the Federal Register </a:t>
            </a:r>
            <a:r>
              <a:rPr lang="en-US" sz="1800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December 2001</a:t>
            </a:r>
            <a:r>
              <a:rPr lang="en-US" sz="1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8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8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294E63B-D4CC-4656-81F7-9BD27B0F02E9}" type="slidenum">
              <a:rPr lang="en-US" sz="1200"/>
              <a:pPr eaLnBrk="1" hangingPunct="1"/>
              <a:t>6</a:t>
            </a:fld>
            <a:endParaRPr lang="en-US" sz="1200"/>
          </a:p>
        </p:txBody>
      </p:sp>
      <p:pic>
        <p:nvPicPr>
          <p:cNvPr id="1229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Features of AES</a:t>
            </a:r>
            <a:r>
              <a:rPr lang="en-GB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49" name="Rectangle 17"/>
          <p:cNvSpPr>
            <a:spLocks noChangeArrowheads="1"/>
          </p:cNvSpPr>
          <p:nvPr/>
        </p:nvSpPr>
        <p:spPr bwMode="auto">
          <a:xfrm>
            <a:off x="76200" y="599785"/>
            <a:ext cx="8763000" cy="437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 anchorCtr="0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en-US" sz="1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The features that </a:t>
            </a:r>
            <a:r>
              <a:rPr lang="en-US" sz="1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make </a:t>
            </a:r>
            <a:r>
              <a:rPr lang="en-US" sz="1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AES a </a:t>
            </a:r>
            <a:r>
              <a:rPr lang="en-US" sz="1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unique </a:t>
            </a:r>
            <a:r>
              <a:rPr lang="en-US" sz="18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Verdana" pitchFamily="34" charset="0"/>
              </a:rPr>
              <a:t>algorithm are:</a:t>
            </a:r>
            <a:endPara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82625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</a:rPr>
              <a:t>It </a:t>
            </a: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uses Substitution and Permutations, also called SP Networks.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82625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single key is expanded to be used in multiple rounds.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82625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</a:rPr>
              <a:t>AES </a:t>
            </a: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performs on byte data, instead of bit data.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82625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</a:rPr>
              <a:t>No</a:t>
            </a: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. of rounds is dependent on key length.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82625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</a:rPr>
              <a:t>Three different key length:</a:t>
            </a:r>
          </a:p>
          <a:p>
            <a:pPr marL="1030288" indent="-40481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</a:rPr>
              <a:t>128-bit </a:t>
            </a: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Key </a:t>
            </a:r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</a:rPr>
              <a:t>Length uses 10 </a:t>
            </a: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rounds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030288" indent="-40481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192-bit Key </a:t>
            </a:r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</a:rPr>
              <a:t>Length uses 12 </a:t>
            </a: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rounds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030288" indent="-40481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b="0" dirty="0">
                <a:latin typeface="Verdana" panose="020B0604030504040204" pitchFamily="34" charset="0"/>
                <a:ea typeface="Verdana" panose="020B0604030504040204" pitchFamily="34" charset="0"/>
              </a:rPr>
              <a:t>256-bit Key </a:t>
            </a:r>
            <a:r>
              <a:rPr lang="en-US" sz="2000" b="0" dirty="0" smtClean="0">
                <a:latin typeface="Verdana" panose="020B0604030504040204" pitchFamily="34" charset="0"/>
                <a:ea typeface="Verdana" panose="020B0604030504040204" pitchFamily="34" charset="0"/>
              </a:rPr>
              <a:t>Length uses 14 rounds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79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294E63B-D4CC-4656-81F7-9BD27B0F02E9}" type="slidenum">
              <a:rPr lang="en-US" sz="1200"/>
              <a:pPr eaLnBrk="1" hangingPunct="1"/>
              <a:t>7</a:t>
            </a:fld>
            <a:endParaRPr lang="en-US" sz="1200"/>
          </a:p>
        </p:txBody>
      </p:sp>
      <p:pic>
        <p:nvPicPr>
          <p:cNvPr id="12291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Criteria Defined by NIST for AES: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49" name="Rectangle 17"/>
          <p:cNvSpPr>
            <a:spLocks noChangeArrowheads="1"/>
          </p:cNvSpPr>
          <p:nvPr/>
        </p:nvSpPr>
        <p:spPr bwMode="auto">
          <a:xfrm>
            <a:off x="76200" y="528865"/>
            <a:ext cx="8763000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criteria defined by NIST for selecting AES </a:t>
            </a:r>
            <a:r>
              <a:rPr lang="en-US" sz="1800" dirty="0">
                <a:latin typeface="Verdana" pitchFamily="34" charset="0"/>
                <a:ea typeface="Verdana" pitchFamily="34" charset="0"/>
                <a:cs typeface="Verdana" pitchFamily="34" charset="0"/>
              </a:rPr>
              <a:t>fall into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800" dirty="0">
                <a:solidFill>
                  <a:srgbClr val="00CC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three areas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 marL="9144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Security:</a:t>
            </a:r>
          </a:p>
          <a:p>
            <a:pPr marL="13716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main emphasis was on </a:t>
            </a:r>
            <a:r>
              <a:rPr lang="en-US" sz="1500" dirty="0">
                <a:latin typeface="Verdana" pitchFamily="34" charset="0"/>
                <a:ea typeface="Verdana" pitchFamily="34" charset="0"/>
                <a:cs typeface="Verdana" pitchFamily="34" charset="0"/>
              </a:rPr>
              <a:t>security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. Because NIST explicitly demanded a 128-bit key, this criterion focused on resistance to cryptanalysis attacks other than brute-force attack.</a:t>
            </a:r>
          </a:p>
          <a:p>
            <a:pPr marL="9144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  <a:defRPr/>
            </a:pP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Cost:</a:t>
            </a:r>
          </a:p>
          <a:p>
            <a:pPr marL="13716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second criterion was </a:t>
            </a:r>
            <a:r>
              <a:rPr lang="en-US" sz="1500" dirty="0">
                <a:latin typeface="Verdana" pitchFamily="34" charset="0"/>
                <a:ea typeface="Verdana" pitchFamily="34" charset="0"/>
                <a:cs typeface="Verdana" pitchFamily="34" charset="0"/>
              </a:rPr>
              <a:t>cost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, which covers the 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computational efficiency 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en-US" sz="15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storage requirement </a:t>
            </a:r>
            <a:r>
              <a:rPr lang="en-US" sz="1500" dirty="0">
                <a:latin typeface="Verdana" pitchFamily="34" charset="0"/>
                <a:ea typeface="Verdana" pitchFamily="34" charset="0"/>
                <a:cs typeface="Verdana" pitchFamily="34" charset="0"/>
              </a:rPr>
              <a:t>for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500" dirty="0">
                <a:solidFill>
                  <a:srgbClr val="00CC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different implementations 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such as hardware, software, or smart cards.</a:t>
            </a:r>
          </a:p>
          <a:p>
            <a:pPr marL="9144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  <a:defRPr/>
            </a:pPr>
            <a:r>
              <a:rPr lang="en-US" sz="18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Implementation: </a:t>
            </a:r>
          </a:p>
          <a:p>
            <a:pPr marL="13716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/>
            </a:pP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sz="15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third criterion 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was </a:t>
            </a:r>
            <a:r>
              <a:rPr lang="en-US" sz="15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implementation. </a:t>
            </a:r>
            <a:r>
              <a:rPr lang="en-US" sz="15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This 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criterion included the requirement that the algorithm must have flexibility (be implementable on any platform) and simplicity. </a:t>
            </a:r>
            <a:r>
              <a:rPr lang="en-US" sz="15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It also 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required that 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AES be an </a:t>
            </a:r>
            <a:r>
              <a:rPr lang="en-US" sz="15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open algorithm</a:t>
            </a:r>
            <a:r>
              <a:rPr lang="en-US" sz="15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available to the public worldwide</a:t>
            </a:r>
            <a:r>
              <a:rPr lang="en-US" sz="15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en-US" sz="18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 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the end, </a:t>
            </a:r>
            <a:r>
              <a:rPr lang="en-US" sz="180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Rijndael</a:t>
            </a:r>
            <a:r>
              <a:rPr lang="en-US" sz="1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 was judged the best at meeting the combination of these criteria.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8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Parameters for Three Versions of AES: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341" name="Rectangle 17"/>
          <p:cNvSpPr>
            <a:spLocks noChangeArrowheads="1"/>
          </p:cNvSpPr>
          <p:nvPr/>
        </p:nvSpPr>
        <p:spPr bwMode="auto">
          <a:xfrm>
            <a:off x="76200" y="611188"/>
            <a:ext cx="87630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 is a </a:t>
            </a:r>
            <a:r>
              <a:rPr lang="en-US" sz="1800" b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non-Feistel cipher 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(i.e., it uses only invertible components).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AES, </a:t>
            </a:r>
            <a:r>
              <a:rPr lang="en-US" sz="1800" b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is no need to divide the plaintext into two halves 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we saw in the Feistel ciphers like DES.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 is a </a:t>
            </a:r>
            <a:r>
              <a:rPr lang="en-US" sz="1800" b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block cipher 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 encrypts and decrypts data as a block of 128 bits.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uses 10, 12, or 14 </a:t>
            </a:r>
            <a:r>
              <a:rPr lang="en-US" sz="1800" b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rounds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Three different key 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sizes of 128, 192, and 256 bits can be used </a:t>
            </a:r>
            <a:r>
              <a:rPr lang="en-US" sz="1800" b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which depends on 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number of rounds.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AES has defined </a:t>
            </a:r>
            <a:r>
              <a:rPr lang="en-US" sz="1800" b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three versions 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10, 12, and 14 rounds. The versions are referred as AES-128, AES-192, and AES-256.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version uses a different </a:t>
            </a:r>
            <a:r>
              <a:rPr lang="en-US" sz="1800" b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cipher key 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 (128, 192, or 256 bits), but the </a:t>
            </a:r>
            <a:r>
              <a:rPr lang="en-US" sz="1800" b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round keys 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(which are created by the </a:t>
            </a:r>
            <a:r>
              <a:rPr lang="en-US" sz="1800">
                <a:solidFill>
                  <a:srgbClr val="00CC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key-expansion algorithm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are always 128 bits which is the same size as the plaintext or ciphertext block.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 txBox="1">
            <a:spLocks noGrp="1"/>
          </p:cNvSpPr>
          <p:nvPr/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11.</a:t>
            </a:r>
            <a:fld id="{43934888-A6D6-4182-A135-57070F6558B2}" type="slidenum">
              <a:rPr lang="en-US" sz="1200"/>
              <a:pPr eaLnBrk="1" hangingPunct="1"/>
              <a:t>9</a:t>
            </a:fld>
            <a:endParaRPr lang="en-US" sz="1200"/>
          </a:p>
        </p:txBody>
      </p:sp>
      <p:pic>
        <p:nvPicPr>
          <p:cNvPr id="14339" name="Picture 18" descr="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3292475"/>
            <a:ext cx="19050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0" y="0"/>
            <a:ext cx="91440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Common Parameters about AES</a:t>
            </a:r>
            <a:r>
              <a:rPr lang="en-GB" alt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n-US" alt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96389"/>
            <a:ext cx="8686800" cy="62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7296</TotalTime>
  <Words>3520</Words>
  <Application>Microsoft Office PowerPoint</Application>
  <PresentationFormat>On-screen Show (4:3)</PresentationFormat>
  <Paragraphs>338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Black</vt:lpstr>
      <vt:lpstr>McGrawHill-Italic</vt:lpstr>
      <vt:lpstr>Old English Text MT</vt:lpstr>
      <vt:lpstr>Tahoma</vt:lpstr>
      <vt:lpstr>Times New Roman</vt:lpstr>
      <vt:lpstr>Verdana</vt:lpstr>
      <vt:lpstr>Wingdings</vt:lpstr>
      <vt:lpstr>Blends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Microsoft account</cp:lastModifiedBy>
  <cp:revision>871</cp:revision>
  <dcterms:created xsi:type="dcterms:W3CDTF">2000-01-15T04:50:39Z</dcterms:created>
  <dcterms:modified xsi:type="dcterms:W3CDTF">2023-09-08T01:12:48Z</dcterms:modified>
</cp:coreProperties>
</file>